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4"/>
  </p:sldMasterIdLst>
  <p:notesMasterIdLst>
    <p:notesMasterId r:id="rId41"/>
  </p:notesMasterIdLst>
  <p:sldIdLst>
    <p:sldId id="522" r:id="rId5"/>
    <p:sldId id="2147476443" r:id="rId6"/>
    <p:sldId id="2147476301" r:id="rId7"/>
    <p:sldId id="2147476307" r:id="rId8"/>
    <p:sldId id="2147476308" r:id="rId9"/>
    <p:sldId id="2147476309" r:id="rId10"/>
    <p:sldId id="2147476310" r:id="rId11"/>
    <p:sldId id="2147476311" r:id="rId12"/>
    <p:sldId id="2147476312" r:id="rId13"/>
    <p:sldId id="2147476313" r:id="rId14"/>
    <p:sldId id="2147476359" r:id="rId15"/>
    <p:sldId id="2147476314" r:id="rId16"/>
    <p:sldId id="2147476444" r:id="rId17"/>
    <p:sldId id="2147476385" r:id="rId18"/>
    <p:sldId id="2147476386" r:id="rId19"/>
    <p:sldId id="2147476388" r:id="rId20"/>
    <p:sldId id="2147476389" r:id="rId21"/>
    <p:sldId id="2147476390" r:id="rId22"/>
    <p:sldId id="2147476394" r:id="rId23"/>
    <p:sldId id="2147476400" r:id="rId24"/>
    <p:sldId id="2147476398" r:id="rId25"/>
    <p:sldId id="2147476399" r:id="rId26"/>
    <p:sldId id="2147476322" r:id="rId27"/>
    <p:sldId id="2147476417" r:id="rId28"/>
    <p:sldId id="2147476445" r:id="rId29"/>
    <p:sldId id="2147476446" r:id="rId30"/>
    <p:sldId id="2147476331" r:id="rId31"/>
    <p:sldId id="2147476334" r:id="rId32"/>
    <p:sldId id="2147476345" r:id="rId33"/>
    <p:sldId id="2147476349" r:id="rId34"/>
    <p:sldId id="2147476348" r:id="rId35"/>
    <p:sldId id="2147476353" r:id="rId36"/>
    <p:sldId id="2147476370" r:id="rId37"/>
    <p:sldId id="2147476372" r:id="rId38"/>
    <p:sldId id="2147476375" r:id="rId39"/>
    <p:sldId id="546" r:id="rId40"/>
  </p:sldIdLst>
  <p:sldSz cx="12188825" cy="6858000"/>
  <p:notesSz cx="6858000" cy="9144000"/>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316986-652E-BB5B-906D-F03AED435888}" name="Dave MCCALEB" initials="DM" userId="S::DAVID_MCCALEB@bcbsil.com::1c7c6c41-c415-472a-84eb-4fc7f8402cb4" providerId="AD"/>
  <p188:author id="{EE358AB4-F3CF-9C29-EB6D-EF3533A12742}" name="Fazila Craven" initials="FC" userId="S::Fazila_Craven@hcsc.net::2d6f6d7d-da05-4cec-beb4-b3f4d0e6c2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DF59"/>
    <a:srgbClr val="5AB3E6"/>
    <a:srgbClr val="1FBFC9"/>
    <a:srgbClr val="F06C03"/>
    <a:srgbClr val="63CCDC"/>
    <a:srgbClr val="3ECCD2"/>
    <a:srgbClr val="21CDD8"/>
    <a:srgbClr val="64C7DA"/>
    <a:srgbClr val="64E3E0"/>
    <a:srgbClr val="005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01" autoAdjust="0"/>
    <p:restoredTop sz="83710" autoAdjust="0"/>
  </p:normalViewPr>
  <p:slideViewPr>
    <p:cSldViewPr snapToGrid="0" showGuides="1">
      <p:cViewPr varScale="1">
        <p:scale>
          <a:sx n="61" d="100"/>
          <a:sy n="61" d="100"/>
        </p:scale>
        <p:origin x="28" y="48"/>
      </p:cViewPr>
      <p:guideLst>
        <p:guide orient="horz" pos="2160"/>
        <p:guide pos="3839"/>
      </p:guideLst>
    </p:cSldViewPr>
  </p:slideViewPr>
  <p:notesTextViewPr>
    <p:cViewPr>
      <p:scale>
        <a:sx n="75" d="100"/>
        <a:sy n="75" d="100"/>
      </p:scale>
      <p:origin x="0" y="0"/>
    </p:cViewPr>
  </p:notesTextViewPr>
  <p:sorterViewPr>
    <p:cViewPr>
      <p:scale>
        <a:sx n="1" d="1"/>
        <a:sy n="1" d="1"/>
      </p:scale>
      <p:origin x="0" y="0"/>
    </p:cViewPr>
  </p:sorterViewPr>
  <p:notesViewPr>
    <p:cSldViewPr snapToGrid="0">
      <p:cViewPr varScale="1">
        <p:scale>
          <a:sx n="117" d="100"/>
          <a:sy n="117" d="100"/>
        </p:scale>
        <p:origin x="420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E3F93-BED3-42E7-B614-F0054C651920}" type="datetimeFigureOut">
              <a:rPr lang="en-US"/>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2897D-0B72-40F2-9259-E41A30BF731A}" type="slidenum">
              <a:rPr lang="en-US"/>
              <a:t>‹#›</a:t>
            </a:fld>
            <a:endParaRPr lang="en-US"/>
          </a:p>
        </p:txBody>
      </p:sp>
    </p:spTree>
    <p:extLst>
      <p:ext uri="{BB962C8B-B14F-4D97-AF65-F5344CB8AC3E}">
        <p14:creationId xmlns:p14="http://schemas.microsoft.com/office/powerpoint/2010/main" val="2812423197"/>
      </p:ext>
    </p:extLst>
  </p:cSld>
  <p:clrMap bg1="lt1" tx1="dk1" bg2="lt2" tx2="dk2" accent1="accent1" accent2="accent2" accent3="accent3" accent4="accent4" accent5="accent5" accent6="accent6" hlink="hlink" folHlink="folHlink"/>
  <p:notesStyle>
    <a:lvl1pPr marL="0" algn="l" defTabSz="914240" rtl="0" eaLnBrk="1" latinLnBrk="0" hangingPunct="1">
      <a:defRPr sz="1200" kern="1200">
        <a:solidFill>
          <a:schemeClr val="tx1"/>
        </a:solidFill>
        <a:latin typeface="+mn-lt"/>
        <a:ea typeface="+mn-ea"/>
        <a:cs typeface="+mn-cs"/>
      </a:defRPr>
    </a:lvl1pPr>
    <a:lvl2pPr marL="457120" algn="l" defTabSz="914240" rtl="0" eaLnBrk="1" latinLnBrk="0" hangingPunct="1">
      <a:defRPr sz="1200" kern="1200">
        <a:solidFill>
          <a:schemeClr val="tx1"/>
        </a:solidFill>
        <a:latin typeface="+mn-lt"/>
        <a:ea typeface="+mn-ea"/>
        <a:cs typeface="+mn-cs"/>
      </a:defRPr>
    </a:lvl2pPr>
    <a:lvl3pPr marL="914240" algn="l" defTabSz="914240" rtl="0" eaLnBrk="1" latinLnBrk="0" hangingPunct="1">
      <a:defRPr sz="1200" kern="1200">
        <a:solidFill>
          <a:schemeClr val="tx1"/>
        </a:solidFill>
        <a:latin typeface="+mn-lt"/>
        <a:ea typeface="+mn-ea"/>
        <a:cs typeface="+mn-cs"/>
      </a:defRPr>
    </a:lvl3pPr>
    <a:lvl4pPr marL="1371360" algn="l" defTabSz="914240" rtl="0" eaLnBrk="1" latinLnBrk="0" hangingPunct="1">
      <a:defRPr sz="1200" kern="1200">
        <a:solidFill>
          <a:schemeClr val="tx1"/>
        </a:solidFill>
        <a:latin typeface="+mn-lt"/>
        <a:ea typeface="+mn-ea"/>
        <a:cs typeface="+mn-cs"/>
      </a:defRPr>
    </a:lvl4pPr>
    <a:lvl5pPr marL="1828480" algn="l" defTabSz="914240" rtl="0" eaLnBrk="1" latinLnBrk="0" hangingPunct="1">
      <a:defRPr sz="1200" kern="1200">
        <a:solidFill>
          <a:schemeClr val="tx1"/>
        </a:solidFill>
        <a:latin typeface="+mn-lt"/>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9</a:t>
            </a:fld>
            <a:endParaRPr lang="en-US"/>
          </a:p>
        </p:txBody>
      </p:sp>
    </p:spTree>
    <p:extLst>
      <p:ext uri="{BB962C8B-B14F-4D97-AF65-F5344CB8AC3E}">
        <p14:creationId xmlns:p14="http://schemas.microsoft.com/office/powerpoint/2010/main" val="392680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99A6-10C8-763D-FFF3-DFE9DCF87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F51C1-3CF6-07CF-379C-A349A8A4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F0681-153A-C82A-3968-897B5C4AEE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D6532-4469-ED96-60F9-E4A906F1D15A}"/>
              </a:ext>
            </a:extLst>
          </p:cNvPr>
          <p:cNvSpPr>
            <a:spLocks noGrp="1"/>
          </p:cNvSpPr>
          <p:nvPr>
            <p:ph type="sldNum" sz="quarter" idx="5"/>
          </p:nvPr>
        </p:nvSpPr>
        <p:spPr/>
        <p:txBody>
          <a:bodyPr/>
          <a:lstStyle/>
          <a:p>
            <a:fld id="{6322897D-0B72-40F2-9259-E41A30BF731A}" type="slidenum">
              <a:rPr lang="en-US" smtClean="0"/>
              <a:t>11</a:t>
            </a:fld>
            <a:endParaRPr lang="en-US"/>
          </a:p>
        </p:txBody>
      </p:sp>
    </p:spTree>
    <p:extLst>
      <p:ext uri="{BB962C8B-B14F-4D97-AF65-F5344CB8AC3E}">
        <p14:creationId xmlns:p14="http://schemas.microsoft.com/office/powerpoint/2010/main" val="138407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12</a:t>
            </a:fld>
            <a:endParaRPr lang="en-US"/>
          </a:p>
        </p:txBody>
      </p:sp>
    </p:spTree>
    <p:extLst>
      <p:ext uri="{BB962C8B-B14F-4D97-AF65-F5344CB8AC3E}">
        <p14:creationId xmlns:p14="http://schemas.microsoft.com/office/powerpoint/2010/main" val="2617757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62804-ED4E-FA8F-B140-F09D63491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C63B7-F9D2-3DD7-BF45-55D886EDA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CADE6-F708-707F-3A26-8720457A9B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8F6D2A-068D-D675-BB4A-0F03469FB953}"/>
              </a:ext>
            </a:extLst>
          </p:cNvPr>
          <p:cNvSpPr>
            <a:spLocks noGrp="1"/>
          </p:cNvSpPr>
          <p:nvPr>
            <p:ph type="sldNum" sz="quarter" idx="5"/>
          </p:nvPr>
        </p:nvSpPr>
        <p:spPr/>
        <p:txBody>
          <a:bodyPr/>
          <a:lstStyle/>
          <a:p>
            <a:fld id="{6322897D-0B72-40F2-9259-E41A30BF731A}" type="slidenum">
              <a:rPr lang="en-US" smtClean="0"/>
              <a:t>13</a:t>
            </a:fld>
            <a:endParaRPr lang="en-US"/>
          </a:p>
        </p:txBody>
      </p:sp>
    </p:spTree>
    <p:extLst>
      <p:ext uri="{BB962C8B-B14F-4D97-AF65-F5344CB8AC3E}">
        <p14:creationId xmlns:p14="http://schemas.microsoft.com/office/powerpoint/2010/main" val="196426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19</a:t>
            </a:fld>
            <a:endParaRPr lang="en-US"/>
          </a:p>
        </p:txBody>
      </p:sp>
    </p:spTree>
    <p:extLst>
      <p:ext uri="{BB962C8B-B14F-4D97-AF65-F5344CB8AC3E}">
        <p14:creationId xmlns:p14="http://schemas.microsoft.com/office/powerpoint/2010/main" val="393439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5A3C0-F5A7-0163-61E5-9B2387D23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74F87-BB45-D5DD-1F13-FB801A424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54A4A-C11B-5115-9FFC-E2DECD2D2E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C12D2B-6566-670B-81DC-40D5F38AF3B2}"/>
              </a:ext>
            </a:extLst>
          </p:cNvPr>
          <p:cNvSpPr>
            <a:spLocks noGrp="1"/>
          </p:cNvSpPr>
          <p:nvPr>
            <p:ph type="sldNum" sz="quarter" idx="5"/>
          </p:nvPr>
        </p:nvSpPr>
        <p:spPr/>
        <p:txBody>
          <a:bodyPr/>
          <a:lstStyle/>
          <a:p>
            <a:fld id="{6322897D-0B72-40F2-9259-E41A30BF731A}" type="slidenum">
              <a:rPr lang="en-US" smtClean="0"/>
              <a:t>26</a:t>
            </a:fld>
            <a:endParaRPr lang="en-US"/>
          </a:p>
        </p:txBody>
      </p:sp>
    </p:spTree>
    <p:extLst>
      <p:ext uri="{BB962C8B-B14F-4D97-AF65-F5344CB8AC3E}">
        <p14:creationId xmlns:p14="http://schemas.microsoft.com/office/powerpoint/2010/main" val="286663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28</a:t>
            </a:fld>
            <a:endParaRPr lang="en-US"/>
          </a:p>
        </p:txBody>
      </p:sp>
    </p:spTree>
    <p:extLst>
      <p:ext uri="{BB962C8B-B14F-4D97-AF65-F5344CB8AC3E}">
        <p14:creationId xmlns:p14="http://schemas.microsoft.com/office/powerpoint/2010/main" val="365167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5D1F2-D43B-2368-DB32-04951106314C}"/>
              </a:ext>
            </a:extLst>
          </p:cNvPr>
          <p:cNvSpPr/>
          <p:nvPr userDrawn="1"/>
        </p:nvSpPr>
        <p:spPr>
          <a:xfrm>
            <a:off x="-1" y="6129867"/>
            <a:ext cx="12188825" cy="728133"/>
          </a:xfrm>
          <a:prstGeom prst="rect">
            <a:avLst/>
          </a:prstGeom>
          <a:solidFill>
            <a:srgbClr val="005487"/>
          </a:solidFill>
          <a:ln w="12700" cap="flat" cmpd="sng" algn="ctr">
            <a:no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03A7B03-3A47-BDB9-7DBA-E1117A0242C5}"/>
              </a:ext>
            </a:extLst>
          </p:cNvPr>
          <p:cNvSpPr/>
          <p:nvPr userDrawn="1"/>
        </p:nvSpPr>
        <p:spPr>
          <a:xfrm>
            <a:off x="-1" y="1186289"/>
            <a:ext cx="12188825" cy="5120168"/>
          </a:xfrm>
          <a:prstGeom prst="rect">
            <a:avLst/>
          </a:prstGeom>
          <a:solidFill>
            <a:srgbClr val="FFFFFF">
              <a:lumMod val="95000"/>
            </a:srgbClr>
          </a:solidFill>
          <a:ln w="12700" cap="flat" cmpd="sng" algn="ctr">
            <a:no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78454DD-87B2-A29E-38E3-9374AAEDC240}"/>
              </a:ext>
            </a:extLst>
          </p:cNvPr>
          <p:cNvSpPr>
            <a:spLocks noGrp="1"/>
          </p:cNvSpPr>
          <p:nvPr>
            <p:ph type="title"/>
          </p:nvPr>
        </p:nvSpPr>
        <p:spPr>
          <a:xfrm>
            <a:off x="457081" y="411481"/>
            <a:ext cx="11274663" cy="671321"/>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A6141CA2-3071-4A92-E7EA-70A928967DAA}"/>
              </a:ext>
            </a:extLst>
          </p:cNvPr>
          <p:cNvSpPr>
            <a:spLocks noGrp="1"/>
          </p:cNvSpPr>
          <p:nvPr>
            <p:ph type="body" sz="quarter" idx="10"/>
          </p:nvPr>
        </p:nvSpPr>
        <p:spPr>
          <a:xfrm>
            <a:off x="457081" y="6409944"/>
            <a:ext cx="11273655" cy="329184"/>
          </a:xfrm>
        </p:spPr>
        <p:txBody>
          <a:bodyPr anchor="ctr"/>
          <a:lstStyle>
            <a:lvl1pPr marL="0" indent="0">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8162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F2074A-ED0E-4EC8-A86D-C0686966A9DB}"/>
              </a:ext>
            </a:extLst>
          </p:cNvPr>
          <p:cNvSpPr>
            <a:spLocks noGrp="1"/>
          </p:cNvSpPr>
          <p:nvPr>
            <p:ph type="title"/>
          </p:nvPr>
        </p:nvSpPr>
        <p:spPr>
          <a:xfrm>
            <a:off x="4655127" y="3063240"/>
            <a:ext cx="7076617"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5127" y="5587933"/>
            <a:ext cx="708381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8DE61F92-1451-E766-B67E-EDAC83EE8C81}"/>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CE942F68-4941-6418-E68F-99562B80386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6222371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08446"/>
            <a:ext cx="11274663" cy="876300"/>
          </a:xfrm>
        </p:spPr>
        <p:txBody>
          <a:bodyPr/>
          <a:lstStyle>
            <a:lvl1pPr>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081" y="1280160"/>
            <a:ext cx="11274663" cy="4919929"/>
          </a:xfrm>
        </p:spPr>
        <p:txBody>
          <a:bodyPr/>
          <a:lstStyle>
            <a:lvl1pPr>
              <a:defRPr sz="2199"/>
            </a:lvl1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485D93E2-9BBA-154D-A34E-901733378CF0}"/>
              </a:ext>
              <a:ext uri="{C183D7F6-B498-43B3-948B-1728B52AA6E4}">
                <adec:decorative xmlns:adec="http://schemas.microsoft.com/office/drawing/2017/decorative" val="1"/>
              </a:ext>
            </a:extLst>
          </p:cNvPr>
          <p:cNvSpPr>
            <a:spLocks noGrp="1"/>
          </p:cNvSpPr>
          <p:nvPr>
            <p:ph type="ftr" sz="quarter" idx="14"/>
          </p:nvPr>
        </p:nvSpPr>
        <p:spPr>
          <a:xfrm>
            <a:off x="457080" y="6588867"/>
            <a:ext cx="6868393" cy="253115"/>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88867"/>
            <a:ext cx="457081"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95625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08446"/>
            <a:ext cx="11274663" cy="876300"/>
          </a:xfrm>
        </p:spPr>
        <p:txBody>
          <a:bodyPr/>
          <a:lstStyle>
            <a:lvl1pPr>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081" y="1280160"/>
            <a:ext cx="11274663" cy="4919929"/>
          </a:xfrm>
        </p:spPr>
        <p:txBody>
          <a:bodyPr/>
          <a:lstStyle>
            <a:lvl1pPr>
              <a:defRPr sz="2199"/>
            </a:lvl1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485D93E2-9BBA-154D-A34E-901733378CF0}"/>
              </a:ext>
              <a:ext uri="{C183D7F6-B498-43B3-948B-1728B52AA6E4}">
                <adec:decorative xmlns:adec="http://schemas.microsoft.com/office/drawing/2017/decorative" val="1"/>
              </a:ext>
            </a:extLst>
          </p:cNvPr>
          <p:cNvSpPr>
            <a:spLocks noGrp="1"/>
          </p:cNvSpPr>
          <p:nvPr>
            <p:ph type="ftr" sz="quarter" idx="14"/>
          </p:nvPr>
        </p:nvSpPr>
        <p:spPr>
          <a:xfrm>
            <a:off x="457080" y="6588867"/>
            <a:ext cx="6868393" cy="253115"/>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88867"/>
            <a:ext cx="457081"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142487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08446"/>
            <a:ext cx="11274663" cy="876300"/>
          </a:xfrm>
        </p:spPr>
        <p:txBody>
          <a:bodyPr/>
          <a:lstStyle>
            <a:lvl1pPr>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081" y="1280160"/>
            <a:ext cx="11274663" cy="4919929"/>
          </a:xfrm>
        </p:spPr>
        <p:txBody>
          <a:bodyPr/>
          <a:lstStyle>
            <a:lvl1pPr>
              <a:defRPr sz="2199"/>
            </a:lvl1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485D93E2-9BBA-154D-A34E-901733378CF0}"/>
              </a:ext>
              <a:ext uri="{C183D7F6-B498-43B3-948B-1728B52AA6E4}">
                <adec:decorative xmlns:adec="http://schemas.microsoft.com/office/drawing/2017/decorative" val="1"/>
              </a:ext>
            </a:extLst>
          </p:cNvPr>
          <p:cNvSpPr>
            <a:spLocks noGrp="1"/>
          </p:cNvSpPr>
          <p:nvPr>
            <p:ph type="ftr" sz="quarter" idx="14"/>
          </p:nvPr>
        </p:nvSpPr>
        <p:spPr>
          <a:xfrm>
            <a:off x="457080" y="6588867"/>
            <a:ext cx="6868393" cy="253115"/>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88867"/>
            <a:ext cx="457081"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615796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08447"/>
            <a:ext cx="11274663" cy="1318954"/>
          </a:xfrm>
        </p:spPr>
        <p:txBody>
          <a:bodyPr/>
          <a:lstStyle>
            <a:lvl1pPr>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081" y="1727400"/>
            <a:ext cx="11274663" cy="4480360"/>
          </a:xfrm>
        </p:spPr>
        <p:txBody>
          <a:bodyPr/>
          <a:lstStyle>
            <a:lvl1pPr>
              <a:defRPr sz="2199"/>
            </a:lvl1pPr>
          </a:lstStyle>
          <a:p>
            <a:pPr lvl="0"/>
            <a:r>
              <a:rPr lang="en-US"/>
              <a:t>Click to edit Master text styles</a:t>
            </a:r>
          </a:p>
          <a:p>
            <a:pPr lvl="1"/>
            <a:r>
              <a:rPr lang="en-US"/>
              <a:t>Second level</a:t>
            </a:r>
          </a:p>
        </p:txBody>
      </p:sp>
      <p:sp>
        <p:nvSpPr>
          <p:cNvPr id="4" name="Footer Placeholder 3">
            <a:extLst>
              <a:ext uri="{FF2B5EF4-FFF2-40B4-BE49-F238E27FC236}">
                <a16:creationId xmlns:a16="http://schemas.microsoft.com/office/drawing/2014/main" id="{E5ABF870-9CF7-F94B-A655-39F2B1B3FD0E}"/>
              </a:ext>
              <a:ext uri="{C183D7F6-B498-43B3-948B-1728B52AA6E4}">
                <adec:decorative xmlns:adec="http://schemas.microsoft.com/office/drawing/2017/decorative" val="1"/>
              </a:ext>
            </a:extLst>
          </p:cNvPr>
          <p:cNvSpPr>
            <a:spLocks noGrp="1"/>
          </p:cNvSpPr>
          <p:nvPr>
            <p:ph type="ftr" sz="quarter" idx="14"/>
          </p:nvPr>
        </p:nvSpPr>
        <p:spPr>
          <a:xfrm>
            <a:off x="457080" y="6592824"/>
            <a:ext cx="6868393" cy="256032"/>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92824"/>
            <a:ext cx="457081" cy="256032"/>
          </a:xfrm>
        </p:spPr>
        <p:txBody>
          <a:bodyPr/>
          <a:lstStyle>
            <a:lvl1pPr>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505073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11480"/>
            <a:ext cx="11274663" cy="549219"/>
          </a:xfrm>
        </p:spPr>
        <p:txBody>
          <a:bodyPr/>
          <a:lstStyle>
            <a:lvl1pPr>
              <a:buFontTx/>
              <a:buNone/>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27" name="Text Placeholder 26">
            <a:extLst>
              <a:ext uri="{FF2B5EF4-FFF2-40B4-BE49-F238E27FC236}">
                <a16:creationId xmlns:a16="http://schemas.microsoft.com/office/drawing/2014/main" id="{28F09DC9-43AB-D54E-86FB-13BC852CD719}"/>
              </a:ext>
            </a:extLst>
          </p:cNvPr>
          <p:cNvSpPr>
            <a:spLocks noGrp="1"/>
          </p:cNvSpPr>
          <p:nvPr>
            <p:ph type="body" sz="quarter" idx="21" hasCustomPrompt="1"/>
          </p:nvPr>
        </p:nvSpPr>
        <p:spPr>
          <a:xfrm>
            <a:off x="480232" y="929471"/>
            <a:ext cx="7450791" cy="345175"/>
          </a:xfrm>
        </p:spPr>
        <p:txBody>
          <a:bodyPr/>
          <a:lstStyle>
            <a:lvl1pPr marL="0" indent="0">
              <a:buFontTx/>
              <a:buNone/>
              <a:defRPr sz="1800" b="0" cap="none" baseline="0">
                <a:solidFill>
                  <a:schemeClr val="accent1"/>
                </a:solidFill>
              </a:defRPr>
            </a:lvl1pPr>
            <a:lvl2pPr marL="246826" indent="0">
              <a:buFontTx/>
              <a:buNone/>
              <a:defRPr b="1">
                <a:solidFill>
                  <a:schemeClr val="bg1"/>
                </a:solidFill>
              </a:defRPr>
            </a:lvl2pPr>
            <a:lvl3pPr marL="685629" indent="0">
              <a:buFontTx/>
              <a:buNone/>
              <a:defRPr b="1">
                <a:solidFill>
                  <a:schemeClr val="bg1"/>
                </a:solidFill>
              </a:defRPr>
            </a:lvl3pPr>
            <a:lvl4pPr marL="1028443" indent="0">
              <a:buFontTx/>
              <a:buNone/>
              <a:defRPr b="1">
                <a:solidFill>
                  <a:schemeClr val="bg1"/>
                </a:solidFill>
              </a:defRPr>
            </a:lvl4pPr>
            <a:lvl5pPr marL="1371257" indent="0">
              <a:buFontTx/>
              <a:buNone/>
              <a:defRPr b="1">
                <a:solidFill>
                  <a:schemeClr val="bg1"/>
                </a:solidFill>
              </a:defRPr>
            </a:lvl5pPr>
          </a:lstStyle>
          <a:p>
            <a:pPr lvl="0"/>
            <a:r>
              <a:rPr lang="en-US" dirty="0"/>
              <a:t>Edit master text styles</a:t>
            </a:r>
          </a:p>
        </p:txBody>
      </p:sp>
      <p:sp>
        <p:nvSpPr>
          <p:cNvPr id="4" name="Text Placeholder 3">
            <a:extLst>
              <a:ext uri="{FF2B5EF4-FFF2-40B4-BE49-F238E27FC236}">
                <a16:creationId xmlns:a16="http://schemas.microsoft.com/office/drawing/2014/main" id="{1039210C-47DD-634C-9103-8315CAA91ED6}"/>
              </a:ext>
            </a:extLst>
          </p:cNvPr>
          <p:cNvSpPr>
            <a:spLocks noGrp="1"/>
          </p:cNvSpPr>
          <p:nvPr>
            <p:ph type="body" sz="quarter" idx="22"/>
          </p:nvPr>
        </p:nvSpPr>
        <p:spPr>
          <a:xfrm>
            <a:off x="457081" y="1645920"/>
            <a:ext cx="11274663" cy="4591292"/>
          </a:xfrm>
        </p:spPr>
        <p:txBody>
          <a:bodyPr/>
          <a:lstStyle>
            <a:lvl3pPr marL="685629" indent="0">
              <a:buNone/>
              <a:defRPr/>
            </a:lvl3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7F1E11D7-BC62-494D-A39E-DEC194FB58DB}"/>
              </a:ext>
              <a:ext uri="{C183D7F6-B498-43B3-948B-1728B52AA6E4}">
                <adec:decorative xmlns:adec="http://schemas.microsoft.com/office/drawing/2017/decorative" val="1"/>
              </a:ext>
            </a:extLst>
          </p:cNvPr>
          <p:cNvSpPr>
            <a:spLocks noGrp="1"/>
          </p:cNvSpPr>
          <p:nvPr>
            <p:ph type="ftr" sz="quarter" idx="25"/>
          </p:nvPr>
        </p:nvSpPr>
        <p:spPr>
          <a:xfrm>
            <a:off x="457080" y="6592824"/>
            <a:ext cx="6868393" cy="256032"/>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92824"/>
            <a:ext cx="457081" cy="256032"/>
          </a:xfrm>
        </p:spPr>
        <p:txBody>
          <a:bodyPr/>
          <a:lstStyle>
            <a:lvl1pPr>
              <a:buFontTx/>
              <a:buNone/>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252278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81" y="408446"/>
            <a:ext cx="11274663" cy="876300"/>
          </a:xfrm>
        </p:spPr>
        <p:txBody>
          <a:bodyPr/>
          <a:lstStyle>
            <a:lvl1pPr>
              <a:defRPr sz="3199" b="1" i="0">
                <a:solidFill>
                  <a:schemeClr val="tx2"/>
                </a:solidFill>
                <a:latin typeface="+mj-lt"/>
                <a:cs typeface="Arial" panose="020B0604020202020204"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85D93E2-9BBA-154D-A34E-901733378CF0}"/>
              </a:ext>
              <a:ext uri="{C183D7F6-B498-43B3-948B-1728B52AA6E4}">
                <adec:decorative xmlns:adec="http://schemas.microsoft.com/office/drawing/2017/decorative" val="1"/>
              </a:ext>
            </a:extLst>
          </p:cNvPr>
          <p:cNvSpPr>
            <a:spLocks noGrp="1"/>
          </p:cNvSpPr>
          <p:nvPr>
            <p:ph type="ftr" sz="quarter" idx="14"/>
          </p:nvPr>
        </p:nvSpPr>
        <p:spPr>
          <a:xfrm>
            <a:off x="457081" y="6588867"/>
            <a:ext cx="6868393" cy="256032"/>
          </a:xfrm>
        </p:spPr>
        <p:txBody>
          <a:bodyPr/>
          <a:lstStyle>
            <a:lvl1pPr>
              <a:defRPr>
                <a:solidFill>
                  <a:schemeClr val="accent3">
                    <a:lumMod val="50000"/>
                  </a:schemeClr>
                </a:solidFill>
              </a:defRPr>
            </a:lvl1pPr>
          </a:lstStyle>
          <a:p>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731744" y="6588867"/>
            <a:ext cx="457081"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59261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4977-D042-4AC1-BD13-8E8F7EAE797E}"/>
              </a:ext>
            </a:extLst>
          </p:cNvPr>
          <p:cNvSpPr>
            <a:spLocks noGrp="1"/>
          </p:cNvSpPr>
          <p:nvPr>
            <p:ph type="title"/>
          </p:nvPr>
        </p:nvSpPr>
        <p:spPr>
          <a:xfrm>
            <a:off x="5705061" y="3063240"/>
            <a:ext cx="6026683"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5009322" y="5587933"/>
            <a:ext cx="672961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D07DBBB8-8BF2-CD30-452C-E3ABCE95BE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13660628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4CB4AA-7E28-407E-99A9-39BC651561DA}"/>
              </a:ext>
            </a:extLst>
          </p:cNvPr>
          <p:cNvSpPr>
            <a:spLocks noGrp="1"/>
          </p:cNvSpPr>
          <p:nvPr>
            <p:ph type="title"/>
          </p:nvPr>
        </p:nvSpPr>
        <p:spPr>
          <a:xfrm>
            <a:off x="5685183" y="3063240"/>
            <a:ext cx="6046561"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5178287" y="5587933"/>
            <a:ext cx="656065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D0247585-7592-99B7-EE38-0C5CD8AD7550}"/>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AB5F3852-19F1-8E83-8C6F-6754BA9B7ED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10827664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7AB3B3-1688-4665-A723-48C94AE1625E}"/>
              </a:ext>
            </a:extLst>
          </p:cNvPr>
          <p:cNvSpPr>
            <a:spLocks noGrp="1"/>
          </p:cNvSpPr>
          <p:nvPr>
            <p:ph type="title"/>
          </p:nvPr>
        </p:nvSpPr>
        <p:spPr>
          <a:xfrm>
            <a:off x="5456583" y="3063240"/>
            <a:ext cx="6275161"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870174" y="5587933"/>
            <a:ext cx="6868763"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AB948D1B-360A-2CFD-036A-69B85A38EC8A}"/>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745B9C4E-4820-9427-74D8-0EEF0E69352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41529690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799547-7506-4486-BC71-C6E9C68D8EE9}"/>
              </a:ext>
            </a:extLst>
          </p:cNvPr>
          <p:cNvSpPr>
            <a:spLocks noGrp="1"/>
          </p:cNvSpPr>
          <p:nvPr>
            <p:ph type="title"/>
          </p:nvPr>
        </p:nvSpPr>
        <p:spPr>
          <a:xfrm>
            <a:off x="5476461" y="3063240"/>
            <a:ext cx="6255283"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870174" y="5587933"/>
            <a:ext cx="6868763"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548BA657-9492-63A4-C009-84BA7A2E02A4}"/>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4CC7EB8A-F60A-2B54-30A7-F6FB58BA15E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35049096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799547-7506-4486-BC71-C6E9C68D8EE9}"/>
              </a:ext>
            </a:extLst>
          </p:cNvPr>
          <p:cNvSpPr>
            <a:spLocks noGrp="1"/>
          </p:cNvSpPr>
          <p:nvPr>
            <p:ph type="title"/>
          </p:nvPr>
        </p:nvSpPr>
        <p:spPr>
          <a:xfrm>
            <a:off x="5476461" y="3063240"/>
            <a:ext cx="6255283"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870174" y="5587933"/>
            <a:ext cx="6868763"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65C213A9-8FE0-67D3-072F-C42AFAB07E8E}"/>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BB2AB99D-0A17-072E-9C33-42B75D3132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40539976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3841DA-7082-449F-893D-5696A9077786}"/>
              </a:ext>
            </a:extLst>
          </p:cNvPr>
          <p:cNvSpPr>
            <a:spLocks noGrp="1"/>
          </p:cNvSpPr>
          <p:nvPr>
            <p:ph type="title"/>
          </p:nvPr>
        </p:nvSpPr>
        <p:spPr>
          <a:xfrm>
            <a:off x="5416827" y="3063240"/>
            <a:ext cx="6314918"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899991" y="5587933"/>
            <a:ext cx="6838946"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EEF534E1-AC82-5D44-5702-D7A1057C05B5}"/>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C2E63C26-F5BA-105E-CF5D-EAC34E071F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7559829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A63FD3-154A-4E88-A004-2AB99E3B38EC}"/>
              </a:ext>
            </a:extLst>
          </p:cNvPr>
          <p:cNvSpPr>
            <a:spLocks noGrp="1"/>
          </p:cNvSpPr>
          <p:nvPr>
            <p:ph type="title"/>
          </p:nvPr>
        </p:nvSpPr>
        <p:spPr>
          <a:xfrm>
            <a:off x="5211097" y="3063240"/>
            <a:ext cx="6520647"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721087" y="5587933"/>
            <a:ext cx="701785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8ED57CFB-A710-5C86-B326-BFACF2CB5A42}"/>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E02E773D-C780-31BD-C41C-E71B006F636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390767750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A63FD3-154A-4E88-A004-2AB99E3B38EC}"/>
              </a:ext>
            </a:extLst>
          </p:cNvPr>
          <p:cNvSpPr>
            <a:spLocks noGrp="1"/>
          </p:cNvSpPr>
          <p:nvPr>
            <p:ph type="title"/>
          </p:nvPr>
        </p:nvSpPr>
        <p:spPr>
          <a:xfrm>
            <a:off x="5211097" y="3063240"/>
            <a:ext cx="6520647" cy="2446578"/>
          </a:xfrm>
        </p:spPr>
        <p:txBody>
          <a:bodyPr anchor="b"/>
          <a:lstStyle>
            <a:lvl1pPr algn="r">
              <a:spcBef>
                <a:spcPts val="600"/>
              </a:spcBef>
              <a:spcAft>
                <a:spcPts val="600"/>
              </a:spcAft>
              <a:defRPr sz="4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721087" y="5587933"/>
            <a:ext cx="701785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2" name="Text Box 39">
            <a:extLst>
              <a:ext uri="{FF2B5EF4-FFF2-40B4-BE49-F238E27FC236}">
                <a16:creationId xmlns:a16="http://schemas.microsoft.com/office/drawing/2014/main" id="{77ADC03C-39D4-08CE-5C64-C88D396609ED}"/>
              </a:ext>
              <a:ext uri="{C183D7F6-B498-43B3-948B-1728B52AA6E4}">
                <adec:decorative xmlns:adec="http://schemas.microsoft.com/office/drawing/2017/decorative" val="1"/>
              </a:ext>
            </a:extLst>
          </p:cNvPr>
          <p:cNvSpPr txBox="1">
            <a:spLocks noChangeArrowheads="1"/>
          </p:cNvSpPr>
          <p:nvPr userDrawn="1"/>
        </p:nvSpPr>
        <p:spPr bwMode="auto">
          <a:xfrm>
            <a:off x="6094413" y="6372932"/>
            <a:ext cx="56671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5" name="Picture 4">
            <a:extLst>
              <a:ext uri="{FF2B5EF4-FFF2-40B4-BE49-F238E27FC236}">
                <a16:creationId xmlns:a16="http://schemas.microsoft.com/office/drawing/2014/main" id="{79C3B6E1-5408-3E5B-BC25-C52CA7E61AD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0" y="457199"/>
            <a:ext cx="2759710" cy="390397"/>
          </a:xfrm>
          <a:prstGeom prst="rect">
            <a:avLst/>
          </a:prstGeom>
        </p:spPr>
      </p:pic>
    </p:spTree>
    <p:extLst>
      <p:ext uri="{BB962C8B-B14F-4D97-AF65-F5344CB8AC3E}">
        <p14:creationId xmlns:p14="http://schemas.microsoft.com/office/powerpoint/2010/main" val="205740495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081" y="411481"/>
            <a:ext cx="11274663"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081" y="1295401"/>
            <a:ext cx="11274663"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4" name="Footer Placeholder 3">
            <a:extLst>
              <a:ext uri="{FF2B5EF4-FFF2-40B4-BE49-F238E27FC236}">
                <a16:creationId xmlns:a16="http://schemas.microsoft.com/office/drawing/2014/main" id="{D6E6F6B9-EA63-BE4A-BD1A-EB1508E732E2}"/>
              </a:ext>
              <a:ext uri="{C183D7F6-B498-43B3-948B-1728B52AA6E4}">
                <adec:decorative xmlns:adec="http://schemas.microsoft.com/office/drawing/2017/decorative" val="1"/>
              </a:ext>
            </a:extLst>
          </p:cNvPr>
          <p:cNvSpPr>
            <a:spLocks noGrp="1"/>
          </p:cNvSpPr>
          <p:nvPr>
            <p:ph type="ftr" sz="quarter" idx="3"/>
          </p:nvPr>
        </p:nvSpPr>
        <p:spPr>
          <a:xfrm>
            <a:off x="457080" y="6553200"/>
            <a:ext cx="6868393" cy="304800"/>
          </a:xfrm>
          <a:prstGeom prst="rect">
            <a:avLst/>
          </a:prstGeom>
        </p:spPr>
        <p:txBody>
          <a:bodyPr vert="horz" lIns="0" tIns="0" rIns="0" bIns="0" rtlCol="0" anchor="ctr"/>
          <a:lstStyle>
            <a:lvl1pPr algn="l">
              <a:defRPr sz="800" cap="all" baseline="0">
                <a:solidFill>
                  <a:schemeClr val="tx1">
                    <a:lumMod val="75000"/>
                    <a:lumOff val="25000"/>
                  </a:schemeClr>
                </a:solidFill>
              </a:defRPr>
            </a:lvl1pPr>
          </a:lstStyle>
          <a:p>
            <a:endParaRPr lang="en-US" dirty="0"/>
          </a:p>
        </p:txBody>
      </p:sp>
      <p:sp>
        <p:nvSpPr>
          <p:cNvPr id="6" name="Slide Number Placeholder">
            <a:extLst>
              <a:ext uri="{C183D7F6-B498-43B3-948B-1728B52AA6E4}">
                <adec:decorative xmlns:adec="http://schemas.microsoft.com/office/drawing/2017/decorative" val="1"/>
              </a:ext>
            </a:extLst>
          </p:cNvPr>
          <p:cNvSpPr>
            <a:spLocks noGrp="1"/>
          </p:cNvSpPr>
          <p:nvPr>
            <p:ph type="sldNum" sz="quarter" idx="4"/>
          </p:nvPr>
        </p:nvSpPr>
        <p:spPr>
          <a:xfrm>
            <a:off x="11579384" y="6553200"/>
            <a:ext cx="609441" cy="304800"/>
          </a:xfrm>
          <a:prstGeom prst="rect">
            <a:avLst/>
          </a:prstGeom>
        </p:spPr>
        <p:txBody>
          <a:bodyPr vert="horz" wrap="none" lIns="0" tIns="0" rIns="0" bIns="0" rtlCol="0" anchor="ctr"/>
          <a:lstStyle>
            <a:lvl1pPr algn="ctr">
              <a:defRPr sz="8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dirty="0"/>
          </a:p>
        </p:txBody>
      </p:sp>
      <p:sp>
        <p:nvSpPr>
          <p:cNvPr id="7" name="Tagline">
            <a:extLst>
              <a:ext uri="{FF2B5EF4-FFF2-40B4-BE49-F238E27FC236}">
                <a16:creationId xmlns:a16="http://schemas.microsoft.com/office/drawing/2014/main" id="{61C45F7B-35AC-C547-B632-02AF64747C4C}"/>
              </a:ext>
              <a:ext uri="{C183D7F6-B498-43B3-948B-1728B52AA6E4}">
                <adec:decorative xmlns:adec="http://schemas.microsoft.com/office/drawing/2017/decorative" val="1"/>
              </a:ext>
            </a:extLst>
          </p:cNvPr>
          <p:cNvSpPr txBox="1">
            <a:spLocks noChangeArrowheads="1"/>
          </p:cNvSpPr>
          <p:nvPr userDrawn="1"/>
        </p:nvSpPr>
        <p:spPr bwMode="auto">
          <a:xfrm>
            <a:off x="13034180" y="6633275"/>
            <a:ext cx="237837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dirty="0">
                <a:solidFill>
                  <a:schemeClr val="tx1">
                    <a:lumMod val="90000"/>
                    <a:lumOff val="10000"/>
                  </a:schemeClr>
                </a:solidFill>
                <a:latin typeface="+mn-lt"/>
                <a:ea typeface="Arial Narrow" charset="0"/>
                <a:cs typeface="Arial Narrow" charset="0"/>
              </a:rPr>
              <a:t>618220.0425</a:t>
            </a:r>
            <a:endParaRPr lang="en-US" sz="700" b="0" dirty="0">
              <a:solidFill>
                <a:schemeClr val="tx1">
                  <a:lumMod val="90000"/>
                  <a:lumOff val="10000"/>
                </a:schemeClr>
              </a:solidFill>
              <a:latin typeface="+mn-lt"/>
              <a:ea typeface="Arial Narrow" charset="0"/>
              <a:cs typeface="Arial Narrow" charset="0"/>
            </a:endParaRPr>
          </a:p>
        </p:txBody>
      </p:sp>
    </p:spTree>
    <p:extLst>
      <p:ext uri="{BB962C8B-B14F-4D97-AF65-F5344CB8AC3E}">
        <p14:creationId xmlns:p14="http://schemas.microsoft.com/office/powerpoint/2010/main" val="1314984233"/>
      </p:ext>
    </p:extLst>
  </p:cSld>
  <p:clrMap bg1="lt1" tx1="dk1" bg2="lt2" tx2="dk2" accent1="accent1" accent2="accent2" accent3="accent3" accent4="accent4" accent5="accent5" accent6="accent6" hlink="hlink" folHlink="folHlink"/>
  <p:sldLayoutIdLst>
    <p:sldLayoutId id="2147483852" r:id="rId1"/>
    <p:sldLayoutId id="2147483838" r:id="rId2"/>
    <p:sldLayoutId id="2147483839" r:id="rId3"/>
    <p:sldLayoutId id="2147483840" r:id="rId4"/>
    <p:sldLayoutId id="2147483846" r:id="rId5"/>
    <p:sldLayoutId id="2147483853" r:id="rId6"/>
    <p:sldLayoutId id="2147483843" r:id="rId7"/>
    <p:sldLayoutId id="2147483847" r:id="rId8"/>
    <p:sldLayoutId id="2147483854" r:id="rId9"/>
    <p:sldLayoutId id="2147483842" r:id="rId10"/>
    <p:sldLayoutId id="2147483796" r:id="rId11"/>
    <p:sldLayoutId id="2147483851" r:id="rId12"/>
    <p:sldLayoutId id="2147483836" r:id="rId13"/>
    <p:sldLayoutId id="2147483794" r:id="rId14"/>
    <p:sldLayoutId id="2147483723" r:id="rId15"/>
    <p:sldLayoutId id="2147483835" r:id="rId16"/>
  </p:sldLayoutIdLst>
  <p:hf hdr="0" dt="0"/>
  <p:txStyles>
    <p:title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p:titleStyle>
    <p:body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4"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1"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4" orient="horz" pos="4128" userDrawn="1">
          <p15:clr>
            <a:srgbClr val="F26B43"/>
          </p15:clr>
        </p15:guide>
        <p15:guide id="5" orient="horz" pos="4080" userDrawn="1">
          <p15:clr>
            <a:srgbClr val="F26B43"/>
          </p15:clr>
        </p15:guide>
        <p15:guide id="6" pos="288" userDrawn="1">
          <p15:clr>
            <a:srgbClr val="F26B43"/>
          </p15:clr>
        </p15:guide>
        <p15:guide id="7" pos="7390" userDrawn="1">
          <p15:clr>
            <a:srgbClr val="F26B43"/>
          </p15:clr>
        </p15:guide>
        <p15:guide id="9" orient="horz" pos="1008" userDrawn="1">
          <p15:clr>
            <a:srgbClr val="F26B43"/>
          </p15:clr>
        </p15:guide>
        <p15:guide id="11" orient="horz" pos="816" userDrawn="1">
          <p15:clr>
            <a:srgbClr val="F26B43"/>
          </p15:clr>
        </p15:guide>
        <p15:guide id="12"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express-scripts.com/rx" TargetMode="External"/><Relationship Id="rId2" Type="http://schemas.openxmlformats.org/officeDocument/2006/relationships/hyperlink" Target="https://www.walgreensmailservice.com/home" TargetMode="External"/><Relationship Id="rId1" Type="http://schemas.openxmlformats.org/officeDocument/2006/relationships/slideLayout" Target="../slideLayouts/slideLayout12.xml"/><Relationship Id="rId4" Type="http://schemas.openxmlformats.org/officeDocument/2006/relationships/hyperlink" Target="https://pharmacy.amazon.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ccredo.com/" TargetMode="External"/><Relationship Id="rId2" Type="http://schemas.openxmlformats.org/officeDocument/2006/relationships/hyperlink" Target="http://www.walgreensspecialtyrx.com/"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bcbsok.com/retiree-medicare-tools" TargetMode="Externa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hyperlink" Target="http://www.bcbsnm.com/retiree-medicare-tools" TargetMode="Externa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tiff"/></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mailto:mcross@hrpro.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eep This Layer Hidden_1*" descr="Blue Cross and Blue Shield of Oklahoma logo" hidden="1">
            <a:extLst>
              <a:ext uri="{FF2B5EF4-FFF2-40B4-BE49-F238E27FC236}">
                <a16:creationId xmlns:a16="http://schemas.microsoft.com/office/drawing/2014/main" id="{6A7159A5-355C-2E3C-F9B2-D5107B7E4A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200" y="-2000251"/>
            <a:ext cx="2759710" cy="390397"/>
          </a:xfrm>
          <a:prstGeom prst="rect">
            <a:avLst/>
          </a:prstGeom>
        </p:spPr>
      </p:pic>
      <p:sp>
        <p:nvSpPr>
          <p:cNvPr id="3" name="*Keep This Layer Hidden_2*" hidden="1">
            <a:extLst>
              <a:ext uri="{FF2B5EF4-FFF2-40B4-BE49-F238E27FC236}">
                <a16:creationId xmlns:a16="http://schemas.microsoft.com/office/drawing/2014/main" id="{7DFEA216-C23D-4310-193C-E94C1BA3C1D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Oklahoma,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5" name="Title 4">
            <a:extLst>
              <a:ext uri="{FF2B5EF4-FFF2-40B4-BE49-F238E27FC236}">
                <a16:creationId xmlns:a16="http://schemas.microsoft.com/office/drawing/2014/main" id="{C8996809-6329-4561-88F8-B93A4D40CD49}"/>
              </a:ext>
            </a:extLst>
          </p:cNvPr>
          <p:cNvSpPr>
            <a:spLocks noGrp="1"/>
          </p:cNvSpPr>
          <p:nvPr>
            <p:ph type="title"/>
          </p:nvPr>
        </p:nvSpPr>
        <p:spPr>
          <a:xfrm>
            <a:off x="4840015" y="3063240"/>
            <a:ext cx="6891730" cy="2446578"/>
          </a:xfrm>
        </p:spPr>
        <p:txBody>
          <a:bodyPr/>
          <a:lstStyle/>
          <a:p>
            <a:r>
              <a:rPr lang="en-US" dirty="0"/>
              <a:t> Oklahoma Higher Education Employee Interlocal</a:t>
            </a:r>
          </a:p>
        </p:txBody>
      </p:sp>
      <p:sp>
        <p:nvSpPr>
          <p:cNvPr id="2" name="Text Placeholder 1">
            <a:extLst>
              <a:ext uri="{FF2B5EF4-FFF2-40B4-BE49-F238E27FC236}">
                <a16:creationId xmlns:a16="http://schemas.microsoft.com/office/drawing/2014/main" id="{2F5FABE7-D4CA-6F4A-B8EF-27D84305A688}"/>
              </a:ext>
            </a:extLst>
          </p:cNvPr>
          <p:cNvSpPr>
            <a:spLocks noGrp="1"/>
          </p:cNvSpPr>
          <p:nvPr>
            <p:ph type="body" sz="quarter" idx="10"/>
          </p:nvPr>
        </p:nvSpPr>
        <p:spPr/>
        <p:txBody>
          <a:bodyPr/>
          <a:lstStyle/>
          <a:p>
            <a:r>
              <a:rPr lang="en-US" dirty="0"/>
              <a:t>Group Retiree Medicare Solutions</a:t>
            </a:r>
          </a:p>
        </p:txBody>
      </p:sp>
    </p:spTree>
    <p:extLst>
      <p:ext uri="{BB962C8B-B14F-4D97-AF65-F5344CB8AC3E}">
        <p14:creationId xmlns:p14="http://schemas.microsoft.com/office/powerpoint/2010/main" val="249587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dirty="0"/>
              <a:t>Not a complete description of benefits. </a:t>
            </a:r>
          </a:p>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10</a:t>
            </a:fld>
            <a:endParaRPr lang="en-US" dirty="0"/>
          </a:p>
        </p:txBody>
      </p:sp>
      <p:sp>
        <p:nvSpPr>
          <p:cNvPr id="11" name="Rectangle 1">
            <a:extLst>
              <a:ext uri="{FF2B5EF4-FFF2-40B4-BE49-F238E27FC236}">
                <a16:creationId xmlns:a16="http://schemas.microsoft.com/office/drawing/2014/main" id="{2836C6B7-612D-3B42-80A1-7E17928B0415}"/>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717DF799-1DA1-151D-D032-499DE9C4F7DA}"/>
              </a:ext>
            </a:extLst>
          </p:cNvPr>
          <p:cNvSpPr>
            <a:spLocks noChangeArrowheads="1"/>
          </p:cNvSpPr>
          <p:nvPr/>
        </p:nvSpPr>
        <p:spPr bwMode="auto">
          <a:xfrm>
            <a:off x="2866267" y="977631"/>
            <a:ext cx="22339676" cy="6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3">
            <a:extLst>
              <a:ext uri="{FF2B5EF4-FFF2-40B4-BE49-F238E27FC236}">
                <a16:creationId xmlns:a16="http://schemas.microsoft.com/office/drawing/2014/main" id="{D4152799-B7A0-55AD-12D0-42E531A256A5}"/>
              </a:ext>
            </a:extLst>
          </p:cNvPr>
          <p:cNvSpPr>
            <a:spLocks noChangeArrowheads="1"/>
          </p:cNvSpPr>
          <p:nvPr/>
        </p:nvSpPr>
        <p:spPr bwMode="auto">
          <a:xfrm>
            <a:off x="12358884" y="1284786"/>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itle 1">
            <a:extLst>
              <a:ext uri="{FF2B5EF4-FFF2-40B4-BE49-F238E27FC236}">
                <a16:creationId xmlns:a16="http://schemas.microsoft.com/office/drawing/2014/main" id="{1F7880AD-BEC3-4EC3-A1A2-DB46FC3432ED}"/>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tx2"/>
                </a:solidFill>
                <a:latin typeface="+mn-lt"/>
                <a:ea typeface="+mj-ea"/>
                <a:cs typeface="+mj-cs"/>
              </a:defRPr>
            </a:lvl1pPr>
          </a:lstStyle>
          <a:p>
            <a:r>
              <a:rPr lang="en-US" dirty="0"/>
              <a:t>Blue Cross Group Medicare Advantage</a:t>
            </a:r>
            <a:r>
              <a:rPr lang="en-US" baseline="30000" dirty="0"/>
              <a:t>SM </a:t>
            </a:r>
            <a:r>
              <a:rPr lang="en-US" sz="2800" b="1" dirty="0">
                <a:latin typeface="+mj-lt"/>
              </a:rPr>
              <a:t>(MA) Plan Highlights</a:t>
            </a:r>
            <a:endParaRPr lang="en-US" sz="2800" b="1" dirty="0">
              <a:solidFill>
                <a:srgbClr val="FF0000"/>
              </a:solidFill>
              <a:latin typeface="+mj-lt"/>
            </a:endParaRPr>
          </a:p>
        </p:txBody>
      </p:sp>
      <p:graphicFrame>
        <p:nvGraphicFramePr>
          <p:cNvPr id="10" name="Content Placeholder 9">
            <a:extLst>
              <a:ext uri="{FF2B5EF4-FFF2-40B4-BE49-F238E27FC236}">
                <a16:creationId xmlns:a16="http://schemas.microsoft.com/office/drawing/2014/main" id="{B6E5AB5B-623D-249F-55DE-5934E74B6A6E}"/>
              </a:ext>
            </a:extLst>
          </p:cNvPr>
          <p:cNvGraphicFramePr>
            <a:graphicFrameLocks noGrp="1"/>
          </p:cNvGraphicFramePr>
          <p:nvPr>
            <p:ph idx="1"/>
            <p:extLst>
              <p:ext uri="{D42A27DB-BD31-4B8C-83A1-F6EECF244321}">
                <p14:modId xmlns:p14="http://schemas.microsoft.com/office/powerpoint/2010/main" val="75651137"/>
              </p:ext>
            </p:extLst>
          </p:nvPr>
        </p:nvGraphicFramePr>
        <p:xfrm>
          <a:off x="1882067" y="1423212"/>
          <a:ext cx="7736530" cy="4510923"/>
        </p:xfrm>
        <a:graphic>
          <a:graphicData uri="http://schemas.openxmlformats.org/drawingml/2006/table">
            <a:tbl>
              <a:tblPr/>
              <a:tblGrid>
                <a:gridCol w="4001064">
                  <a:extLst>
                    <a:ext uri="{9D8B030D-6E8A-4147-A177-3AD203B41FA5}">
                      <a16:colId xmlns:a16="http://schemas.microsoft.com/office/drawing/2014/main" val="116901850"/>
                    </a:ext>
                  </a:extLst>
                </a:gridCol>
                <a:gridCol w="3735466">
                  <a:extLst>
                    <a:ext uri="{9D8B030D-6E8A-4147-A177-3AD203B41FA5}">
                      <a16:colId xmlns:a16="http://schemas.microsoft.com/office/drawing/2014/main" val="2763334129"/>
                    </a:ext>
                  </a:extLst>
                </a:gridCol>
              </a:tblGrid>
              <a:tr h="370100">
                <a:tc gridSpan="2">
                  <a:txBody>
                    <a:bodyPr/>
                    <a:lstStyle/>
                    <a:p>
                      <a:pPr algn="ctr" fontAlgn="base"/>
                      <a:r>
                        <a:rPr lang="en-US" sz="1800" b="1" i="0" u="none" strike="noStrike">
                          <a:solidFill>
                            <a:srgbClr val="FFFFFF"/>
                          </a:solidFill>
                          <a:effectLst/>
                          <a:latin typeface="Arial" panose="020B0604020202020204" pitchFamily="34" charset="0"/>
                        </a:rPr>
                        <a:t>Supplemental Benefits</a:t>
                      </a:r>
                      <a:r>
                        <a:rPr lang="en-US" sz="1800" b="1" i="0">
                          <a:solidFill>
                            <a:srgbClr val="FFFFFF"/>
                          </a:solidFill>
                          <a:effectLst/>
                          <a:latin typeface="Arial" panose="020B0604020202020204" pitchFamily="34" charset="0"/>
                        </a:rPr>
                        <a:t>​</a:t>
                      </a:r>
                      <a:endParaRPr lang="en-US" b="1" i="0">
                        <a:solidFill>
                          <a:srgbClr val="FFFFFF"/>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FFFFFF"/>
                      </a:solidFill>
                      <a:prstDash val="solid"/>
                      <a:round/>
                      <a:headEnd type="none" w="med" len="med"/>
                      <a:tailEnd type="none" w="med" len="med"/>
                    </a:lnT>
                    <a:lnB w="15450" cap="flat" cmpd="sng" algn="ctr">
                      <a:solidFill>
                        <a:srgbClr val="FFFFFF"/>
                      </a:solidFill>
                      <a:prstDash val="solid"/>
                      <a:round/>
                      <a:headEnd type="none" w="med" len="med"/>
                      <a:tailEnd type="none" w="med" len="med"/>
                    </a:lnB>
                    <a:solidFill>
                      <a:srgbClr val="005587"/>
                    </a:solidFill>
                  </a:tcPr>
                </a:tc>
                <a:tc hMerge="1">
                  <a:txBody>
                    <a:bodyPr/>
                    <a:lstStyle/>
                    <a:p>
                      <a:endParaRPr lang="en-US"/>
                    </a:p>
                  </a:txBody>
                  <a:tcPr/>
                </a:tc>
                <a:extLst>
                  <a:ext uri="{0D108BD9-81ED-4DB2-BD59-A6C34878D82A}">
                    <a16:rowId xmlns:a16="http://schemas.microsoft.com/office/drawing/2014/main" val="364065448"/>
                  </a:ext>
                </a:extLst>
              </a:tr>
              <a:tr h="519178">
                <a:tc>
                  <a:txBody>
                    <a:bodyPr/>
                    <a:lstStyle/>
                    <a:p>
                      <a:r>
                        <a:rPr lang="en-US" sz="1600" b="1" kern="1200" dirty="0">
                          <a:solidFill>
                            <a:schemeClr val="tx1"/>
                          </a:solidFill>
                          <a:effectLst/>
                          <a:latin typeface="+mn-lt"/>
                          <a:ea typeface="+mn-ea"/>
                          <a:cs typeface="+mn-cs"/>
                        </a:rPr>
                        <a:t>Hearing Services –</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Routine Hearing Exam </a:t>
                      </a:r>
                      <a:endParaRPr lang="en-US" sz="1600" kern="1200" dirty="0">
                        <a:solidFill>
                          <a:schemeClr val="tx1"/>
                        </a:solidFill>
                        <a:effectLst/>
                        <a:latin typeface="+mn-lt"/>
                        <a:ea typeface="+mn-ea"/>
                        <a:cs typeface="+mn-cs"/>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15450" cap="flat" cmpd="sng" algn="ctr">
                      <a:solidFill>
                        <a:srgbClr val="FFFFFF"/>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$0 copay​</a:t>
                      </a:r>
                      <a:endParaRPr lang="en-US" sz="1400"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569062174"/>
                  </a:ext>
                </a:extLst>
              </a:tr>
              <a:tr h="523098">
                <a:tc>
                  <a:txBody>
                    <a:bodyPr/>
                    <a:lstStyle/>
                    <a:p>
                      <a:r>
                        <a:rPr lang="en-US" sz="1600" b="1" kern="1200" dirty="0">
                          <a:solidFill>
                            <a:schemeClr val="tx1"/>
                          </a:solidFill>
                          <a:effectLst/>
                          <a:latin typeface="+mn-lt"/>
                          <a:ea typeface="+mn-ea"/>
                          <a:cs typeface="+mn-cs"/>
                        </a:rPr>
                        <a:t>Hearing Services –</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Hearing Aids </a:t>
                      </a:r>
                      <a:endParaRPr lang="en-US" sz="1600" kern="1200" dirty="0">
                        <a:solidFill>
                          <a:schemeClr val="tx1"/>
                        </a:solidFill>
                        <a:effectLst/>
                        <a:latin typeface="+mn-lt"/>
                        <a:ea typeface="+mn-ea"/>
                        <a:cs typeface="+mn-cs"/>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marL="0" marR="0" lvl="0" indent="0" algn="ctr" defTabSz="685629"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$500 hearing aid allowance for both ears combined, every 3 years</a:t>
                      </a: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464154067"/>
                  </a:ext>
                </a:extLst>
              </a:tr>
              <a:tr h="339259">
                <a:tc>
                  <a:txBody>
                    <a:bodyPr/>
                    <a:lstStyle/>
                    <a:p>
                      <a:pPr marL="0" marR="0" lvl="0" indent="0" algn="l" defTabSz="685629" rtl="0" eaLnBrk="1" fontAlgn="base"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Routine Podiatry Services </a:t>
                      </a:r>
                      <a:endParaRPr lang="en-US" sz="1600" kern="1200" dirty="0">
                        <a:solidFill>
                          <a:schemeClr val="tx1"/>
                        </a:solidFill>
                        <a:effectLst/>
                        <a:latin typeface="+mn-lt"/>
                        <a:ea typeface="+mn-ea"/>
                        <a:cs typeface="+mn-cs"/>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Segoe UI" panose="020B0502040204020203" pitchFamily="34" charset="0"/>
                        </a:rPr>
                        <a:t>$0 copay (6 visits per year)</a:t>
                      </a: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548853084"/>
                  </a:ext>
                </a:extLst>
              </a:tr>
              <a:tr h="339259">
                <a:tc>
                  <a:txBody>
                    <a:bodyPr/>
                    <a:lstStyle/>
                    <a:p>
                      <a:pPr algn="l" fontAlgn="base"/>
                      <a:r>
                        <a:rPr lang="en-US" sz="1600" b="1" i="0" dirty="0">
                          <a:solidFill>
                            <a:srgbClr val="1E1E1E"/>
                          </a:solidFill>
                          <a:effectLst/>
                          <a:latin typeface="Arial" panose="020B0604020202020204" pitchFamily="34" charset="0"/>
                        </a:rPr>
                        <a:t>24/7 Nurseline </a:t>
                      </a:r>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$0 copay​</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3902533942"/>
                  </a:ext>
                </a:extLst>
              </a:tr>
              <a:tr h="585993">
                <a:tc>
                  <a:txBody>
                    <a:bodyPr/>
                    <a:lstStyle/>
                    <a:p>
                      <a:pPr algn="l" fontAlgn="base"/>
                      <a:r>
                        <a:rPr lang="en-US" sz="1600" b="1" i="0" dirty="0">
                          <a:solidFill>
                            <a:srgbClr val="1E1E1E"/>
                          </a:solidFill>
                          <a:effectLst/>
                          <a:latin typeface="Arial" panose="020B0604020202020204" pitchFamily="34" charset="0"/>
                        </a:rPr>
                        <a:t>Silver Sneakers </a:t>
                      </a:r>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p>
                      <a:pPr algn="l" fontAlgn="base"/>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a:solidFill>
                            <a:srgbClr val="1E1E1E"/>
                          </a:solidFill>
                          <a:effectLst/>
                          <a:latin typeface="Arial" panose="020B0604020202020204" pitchFamily="34" charset="0"/>
                        </a:rPr>
                        <a:t>$0 copay​</a:t>
                      </a:r>
                      <a:endParaRPr lang="en-US" b="0" i="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398622855"/>
                  </a:ext>
                </a:extLst>
              </a:tr>
              <a:tr h="585993">
                <a:tc>
                  <a:txBody>
                    <a:bodyPr/>
                    <a:lstStyle/>
                    <a:p>
                      <a:pPr algn="l" fontAlgn="base"/>
                      <a:r>
                        <a:rPr lang="en-US" sz="1600" b="1" i="0" dirty="0">
                          <a:solidFill>
                            <a:srgbClr val="1E1E1E"/>
                          </a:solidFill>
                          <a:effectLst/>
                          <a:latin typeface="Arial" panose="020B0604020202020204" pitchFamily="34" charset="0"/>
                        </a:rPr>
                        <a:t>Blue 365 (discount platform)</a:t>
                      </a:r>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p>
                      <a:pPr algn="l" fontAlgn="base"/>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a:solidFill>
                            <a:srgbClr val="1E1E1E"/>
                          </a:solidFill>
                          <a:effectLst/>
                          <a:latin typeface="Arial" panose="020B0604020202020204" pitchFamily="34" charset="0"/>
                        </a:rPr>
                        <a:t>$0 copay ​</a:t>
                      </a:r>
                      <a:endParaRPr lang="en-US" b="0" i="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3408090282"/>
                  </a:ext>
                </a:extLst>
              </a:tr>
              <a:tr h="546086">
                <a:tc>
                  <a:txBody>
                    <a:bodyPr/>
                    <a:lstStyle/>
                    <a:p>
                      <a:pPr algn="l" fontAlgn="base"/>
                      <a:r>
                        <a:rPr lang="en-US" sz="1600" b="1" i="0" dirty="0">
                          <a:solidFill>
                            <a:srgbClr val="1E1E1E"/>
                          </a:solidFill>
                          <a:effectLst/>
                          <a:latin typeface="Arial" panose="020B0604020202020204" pitchFamily="34" charset="0"/>
                        </a:rPr>
                        <a:t>In Home Health Evaluations by Signify </a:t>
                      </a:r>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a:solidFill>
                            <a:srgbClr val="1E1E1E"/>
                          </a:solidFill>
                          <a:effectLst/>
                          <a:latin typeface="Arial" panose="020B0604020202020204" pitchFamily="34" charset="0"/>
                        </a:rPr>
                        <a:t>$0 copay​</a:t>
                      </a:r>
                      <a:endParaRPr lang="en-US" b="0" i="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123894021"/>
                  </a:ext>
                </a:extLst>
              </a:tr>
              <a:tr h="585993">
                <a:tc>
                  <a:txBody>
                    <a:bodyPr/>
                    <a:lstStyle/>
                    <a:p>
                      <a:pPr algn="l" fontAlgn="base"/>
                      <a:r>
                        <a:rPr lang="en-US" sz="1600" b="1" i="0" dirty="0">
                          <a:solidFill>
                            <a:srgbClr val="1E1E1E"/>
                          </a:solidFill>
                          <a:effectLst/>
                          <a:latin typeface="Arial" panose="020B0604020202020204" pitchFamily="34" charset="0"/>
                        </a:rPr>
                        <a:t>Member Rewards Program by </a:t>
                      </a:r>
                      <a:r>
                        <a:rPr lang="en-US" sz="1600" b="1" i="0" dirty="0" err="1">
                          <a:solidFill>
                            <a:srgbClr val="1E1E1E"/>
                          </a:solidFill>
                          <a:effectLst/>
                          <a:latin typeface="Arial" panose="020B0604020202020204" pitchFamily="34" charset="0"/>
                        </a:rPr>
                        <a:t>Healthmine</a:t>
                      </a:r>
                      <a:r>
                        <a:rPr lang="en-US" sz="1600" b="0" i="0" dirty="0">
                          <a:solidFill>
                            <a:srgbClr val="1E1E1E"/>
                          </a:solidFill>
                          <a:effectLst/>
                          <a:latin typeface="Arial" panose="020B0604020202020204" pitchFamily="34" charset="0"/>
                        </a:rPr>
                        <a:t>​</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Up to $100 per year​</a:t>
                      </a:r>
                      <a:endParaRPr lang="en-US" b="0" i="0" dirty="0">
                        <a:solidFill>
                          <a:srgbClr val="1E1E1E"/>
                        </a:solidFill>
                        <a:effectLst/>
                        <a:latin typeface="Segoe UI" panose="020B0502040204020203" pitchFamily="34" charset="0"/>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881359255"/>
                  </a:ext>
                </a:extLst>
              </a:tr>
            </a:tbl>
          </a:graphicData>
        </a:graphic>
      </p:graphicFrame>
      <p:sp>
        <p:nvSpPr>
          <p:cNvPr id="12" name="Rectangle 1">
            <a:extLst>
              <a:ext uri="{FF2B5EF4-FFF2-40B4-BE49-F238E27FC236}">
                <a16:creationId xmlns:a16="http://schemas.microsoft.com/office/drawing/2014/main" id="{9C610C0E-F51B-1CD6-2F7A-96E67E47B506}"/>
              </a:ext>
            </a:extLst>
          </p:cNvPr>
          <p:cNvSpPr>
            <a:spLocks noChangeArrowheads="1"/>
          </p:cNvSpPr>
          <p:nvPr/>
        </p:nvSpPr>
        <p:spPr bwMode="auto">
          <a:xfrm>
            <a:off x="2866269" y="776881"/>
            <a:ext cx="17124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5154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5D20F-178E-8A7D-7D4E-93F4C8A9780D}"/>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5AC8094A-0851-127A-6E4A-36A7EFE3FBE4}"/>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dirty="0"/>
              <a:t>Not a complete description of benefits. </a:t>
            </a:r>
          </a:p>
          <a:p>
            <a:endParaRPr lang="en-US" dirty="0"/>
          </a:p>
        </p:txBody>
      </p:sp>
      <p:sp>
        <p:nvSpPr>
          <p:cNvPr id="2" name="Slide Number Placeholder 1">
            <a:extLst>
              <a:ext uri="{FF2B5EF4-FFF2-40B4-BE49-F238E27FC236}">
                <a16:creationId xmlns:a16="http://schemas.microsoft.com/office/drawing/2014/main" id="{BF18700D-169E-1CE1-D85F-B7EDFE674800}"/>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11</a:t>
            </a:fld>
            <a:endParaRPr lang="en-US" dirty="0"/>
          </a:p>
        </p:txBody>
      </p:sp>
      <p:sp>
        <p:nvSpPr>
          <p:cNvPr id="11" name="Rectangle 1">
            <a:extLst>
              <a:ext uri="{FF2B5EF4-FFF2-40B4-BE49-F238E27FC236}">
                <a16:creationId xmlns:a16="http://schemas.microsoft.com/office/drawing/2014/main" id="{9B217EDB-8533-C3E3-AC33-1A905C16A63D}"/>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52FB97CA-118D-C304-6F90-9992393BF471}"/>
              </a:ext>
            </a:extLst>
          </p:cNvPr>
          <p:cNvSpPr>
            <a:spLocks noChangeArrowheads="1"/>
          </p:cNvSpPr>
          <p:nvPr/>
        </p:nvSpPr>
        <p:spPr bwMode="auto">
          <a:xfrm>
            <a:off x="2866267" y="977631"/>
            <a:ext cx="22339676" cy="6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3">
            <a:extLst>
              <a:ext uri="{FF2B5EF4-FFF2-40B4-BE49-F238E27FC236}">
                <a16:creationId xmlns:a16="http://schemas.microsoft.com/office/drawing/2014/main" id="{B9F26FC3-B4F0-2493-2482-9700F282967A}"/>
              </a:ext>
            </a:extLst>
          </p:cNvPr>
          <p:cNvSpPr>
            <a:spLocks noChangeArrowheads="1"/>
          </p:cNvSpPr>
          <p:nvPr/>
        </p:nvSpPr>
        <p:spPr bwMode="auto">
          <a:xfrm>
            <a:off x="12358884" y="1284786"/>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D204B350-CF37-58BA-0F91-28B98129B133}"/>
              </a:ext>
            </a:extLst>
          </p:cNvPr>
          <p:cNvSpPr>
            <a:spLocks noChangeArrowheads="1"/>
          </p:cNvSpPr>
          <p:nvPr/>
        </p:nvSpPr>
        <p:spPr bwMode="auto">
          <a:xfrm>
            <a:off x="2866269" y="776881"/>
            <a:ext cx="17124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E79CEA0F-EB5E-9016-4E28-40D47135719D}"/>
              </a:ext>
            </a:extLst>
          </p:cNvPr>
          <p:cNvSpPr>
            <a:spLocks noChangeArrowheads="1"/>
          </p:cNvSpPr>
          <p:nvPr/>
        </p:nvSpPr>
        <p:spPr bwMode="auto">
          <a:xfrm>
            <a:off x="-2395243" y="1799956"/>
            <a:ext cx="177955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98EA39EE-4753-F5BD-5ECC-5BC169147886}"/>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tx2"/>
                </a:solidFill>
                <a:latin typeface="+mn-lt"/>
                <a:ea typeface="+mj-ea"/>
                <a:cs typeface="+mj-cs"/>
              </a:defRPr>
            </a:lvl1pPr>
          </a:lstStyle>
          <a:p>
            <a:r>
              <a:rPr lang="en-US" dirty="0"/>
              <a:t>Blue Cross Group Medicare Rx (PDP)</a:t>
            </a:r>
            <a:r>
              <a:rPr lang="en-US" baseline="30000" dirty="0"/>
              <a:t>SM </a:t>
            </a:r>
            <a:r>
              <a:rPr lang="en-US" dirty="0"/>
              <a:t>Highlights – </a:t>
            </a:r>
            <a:br>
              <a:rPr lang="en-US" dirty="0"/>
            </a:br>
            <a:r>
              <a:rPr lang="en-US" dirty="0"/>
              <a:t>High and Low Plans Compared</a:t>
            </a:r>
          </a:p>
        </p:txBody>
      </p:sp>
      <p:graphicFrame>
        <p:nvGraphicFramePr>
          <p:cNvPr id="10" name="Table 9">
            <a:extLst>
              <a:ext uri="{FF2B5EF4-FFF2-40B4-BE49-F238E27FC236}">
                <a16:creationId xmlns:a16="http://schemas.microsoft.com/office/drawing/2014/main" id="{D619AACB-E928-2750-4C99-25F3F80471E2}"/>
              </a:ext>
            </a:extLst>
          </p:cNvPr>
          <p:cNvGraphicFramePr>
            <a:graphicFrameLocks noGrp="1"/>
          </p:cNvGraphicFramePr>
          <p:nvPr>
            <p:extLst>
              <p:ext uri="{D42A27DB-BD31-4B8C-83A1-F6EECF244321}">
                <p14:modId xmlns:p14="http://schemas.microsoft.com/office/powerpoint/2010/main" val="4185983681"/>
              </p:ext>
            </p:extLst>
          </p:nvPr>
        </p:nvGraphicFramePr>
        <p:xfrm>
          <a:off x="1346614" y="1720030"/>
          <a:ext cx="8167566" cy="3805585"/>
        </p:xfrm>
        <a:graphic>
          <a:graphicData uri="http://schemas.openxmlformats.org/drawingml/2006/table">
            <a:tbl>
              <a:tblPr/>
              <a:tblGrid>
                <a:gridCol w="2479668">
                  <a:extLst>
                    <a:ext uri="{9D8B030D-6E8A-4147-A177-3AD203B41FA5}">
                      <a16:colId xmlns:a16="http://schemas.microsoft.com/office/drawing/2014/main" val="2146716475"/>
                    </a:ext>
                  </a:extLst>
                </a:gridCol>
                <a:gridCol w="2843949">
                  <a:extLst>
                    <a:ext uri="{9D8B030D-6E8A-4147-A177-3AD203B41FA5}">
                      <a16:colId xmlns:a16="http://schemas.microsoft.com/office/drawing/2014/main" val="1155852858"/>
                    </a:ext>
                  </a:extLst>
                </a:gridCol>
                <a:gridCol w="2843949">
                  <a:extLst>
                    <a:ext uri="{9D8B030D-6E8A-4147-A177-3AD203B41FA5}">
                      <a16:colId xmlns:a16="http://schemas.microsoft.com/office/drawing/2014/main" val="1974538593"/>
                    </a:ext>
                  </a:extLst>
                </a:gridCol>
              </a:tblGrid>
              <a:tr h="664027">
                <a:tc>
                  <a:txBody>
                    <a:bodyPr/>
                    <a:lstStyle/>
                    <a:p>
                      <a:pPr algn="ctr" fontAlgn="base"/>
                      <a:r>
                        <a:rPr lang="en-US" sz="1800" b="1" i="0" dirty="0">
                          <a:solidFill>
                            <a:srgbClr val="FFFFFF"/>
                          </a:solidFill>
                          <a:effectLst/>
                          <a:latin typeface="Arial" panose="020B0604020202020204" pitchFamily="34" charset="0"/>
                        </a:rPr>
                        <a:t> </a:t>
                      </a:r>
                      <a:endParaRPr lang="en-US" b="1" i="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2"/>
                    </a:solidFill>
                  </a:tcPr>
                </a:tc>
                <a:tc>
                  <a:txBody>
                    <a:bodyPr/>
                    <a:lstStyle/>
                    <a:p>
                      <a:pPr algn="ctr" fontAlgn="base"/>
                      <a:r>
                        <a:rPr lang="en-US" sz="1800" b="1" i="0" dirty="0">
                          <a:solidFill>
                            <a:srgbClr val="FFFFFF"/>
                          </a:solidFill>
                          <a:effectLst/>
                          <a:latin typeface="Arial" panose="020B0604020202020204" pitchFamily="34" charset="0"/>
                        </a:rPr>
                        <a:t>High </a:t>
                      </a:r>
                      <a:r>
                        <a:rPr lang="en-US" sz="1800" b="1" i="0" kern="1200" dirty="0">
                          <a:solidFill>
                            <a:srgbClr val="FFFFFF"/>
                          </a:solidFill>
                          <a:effectLst/>
                          <a:latin typeface="Arial" panose="020B0604020202020204" pitchFamily="34" charset="0"/>
                          <a:ea typeface="+mn-ea"/>
                          <a:cs typeface="+mn-cs"/>
                        </a:rPr>
                        <a:t>Plan</a:t>
                      </a: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005587"/>
                    </a:solidFill>
                  </a:tcPr>
                </a:tc>
                <a:tc>
                  <a:txBody>
                    <a:bodyPr/>
                    <a:lstStyle/>
                    <a:p>
                      <a:pPr marL="0" marR="0" lvl="0" indent="0" algn="ctr" defTabSz="685629" rtl="0" eaLnBrk="1" fontAlgn="base" latinLnBrk="0" hangingPunct="1">
                        <a:lnSpc>
                          <a:spcPct val="100000"/>
                        </a:lnSpc>
                        <a:spcBef>
                          <a:spcPts val="0"/>
                        </a:spcBef>
                        <a:spcAft>
                          <a:spcPts val="0"/>
                        </a:spcAft>
                        <a:buClrTx/>
                        <a:buSzTx/>
                        <a:buFontTx/>
                        <a:buNone/>
                        <a:tabLst/>
                        <a:defRPr/>
                      </a:pPr>
                      <a:r>
                        <a:rPr lang="en-US" sz="1800" b="1" i="0" baseline="0" dirty="0">
                          <a:solidFill>
                            <a:srgbClr val="FFFFFF"/>
                          </a:solidFill>
                          <a:effectLst/>
                          <a:latin typeface="Arial" panose="020B0604020202020204" pitchFamily="34" charset="0"/>
                        </a:rPr>
                        <a:t>Low Plan</a:t>
                      </a:r>
                      <a:endParaRPr lang="en-US" sz="1600" b="1" i="0" baseline="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4"/>
                    </a:solidFill>
                  </a:tcPr>
                </a:tc>
                <a:extLst>
                  <a:ext uri="{0D108BD9-81ED-4DB2-BD59-A6C34878D82A}">
                    <a16:rowId xmlns:a16="http://schemas.microsoft.com/office/drawing/2014/main" val="3967846579"/>
                  </a:ext>
                </a:extLst>
              </a:tr>
              <a:tr h="415017">
                <a:tc>
                  <a:txBody>
                    <a:bodyPr/>
                    <a:lstStyle/>
                    <a:p>
                      <a:pPr algn="l" fontAlgn="base"/>
                      <a:r>
                        <a:rPr lang="en-US" sz="1600" b="1" i="0">
                          <a:solidFill>
                            <a:srgbClr val="1E1E1E"/>
                          </a:solidFill>
                          <a:effectLst/>
                          <a:latin typeface="Arial" panose="020B0604020202020204" pitchFamily="34" charset="0"/>
                        </a:rPr>
                        <a:t>Deductible</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a:solidFill>
                            <a:srgbClr val="1E1E1E"/>
                          </a:solidFill>
                          <a:effectLst/>
                          <a:latin typeface="Arial" panose="020B0604020202020204" pitchFamily="34" charset="0"/>
                        </a:rPr>
                        <a:t>No Deductible​</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tc>
                  <a:txBody>
                    <a:bodyPr/>
                    <a:lstStyle/>
                    <a:p>
                      <a:pPr algn="ctr" fontAlgn="base"/>
                      <a:r>
                        <a:rPr lang="en-US" sz="1600" b="0" i="0" dirty="0">
                          <a:solidFill>
                            <a:srgbClr val="1E1E1E"/>
                          </a:solidFill>
                          <a:effectLst/>
                          <a:latin typeface="Arial" panose="020B0604020202020204" pitchFamily="34" charset="0"/>
                        </a:rPr>
                        <a:t>$615</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extLst>
                  <a:ext uri="{0D108BD9-81ED-4DB2-BD59-A6C34878D82A}">
                    <a16:rowId xmlns:a16="http://schemas.microsoft.com/office/drawing/2014/main" val="2901731871"/>
                  </a:ext>
                </a:extLst>
              </a:tr>
              <a:tr h="1106711">
                <a:tc>
                  <a:txBody>
                    <a:bodyPr/>
                    <a:lstStyle/>
                    <a:p>
                      <a:pPr algn="l" fontAlgn="base"/>
                      <a:r>
                        <a:rPr lang="en-US" sz="1600" b="1" i="0" dirty="0">
                          <a:solidFill>
                            <a:srgbClr val="1E1E1E"/>
                          </a:solidFill>
                          <a:effectLst/>
                          <a:latin typeface="Arial" panose="020B0604020202020204" pitchFamily="34" charset="0"/>
                        </a:rPr>
                        <a:t>Copay/Coinsurance</a:t>
                      </a:r>
                      <a:r>
                        <a:rPr lang="en-US" sz="1600" b="0" i="0" dirty="0">
                          <a:solidFill>
                            <a:srgbClr val="1E1E1E"/>
                          </a:solidFill>
                          <a:effectLst/>
                          <a:latin typeface="Arial" panose="020B0604020202020204" pitchFamily="34" charset="0"/>
                        </a:rPr>
                        <a:t>​</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Same copays/coinsurance during ​</a:t>
                      </a:r>
                      <a:br>
                        <a:rPr lang="en-US" sz="1600" b="0" i="0" dirty="0">
                          <a:solidFill>
                            <a:srgbClr val="1E1E1E"/>
                          </a:solidFill>
                          <a:effectLst/>
                          <a:latin typeface="Arial" panose="020B0604020202020204" pitchFamily="34" charset="0"/>
                        </a:rPr>
                      </a:br>
                      <a:r>
                        <a:rPr lang="en-US" sz="1600" b="0" i="0" dirty="0">
                          <a:solidFill>
                            <a:srgbClr val="1E1E1E"/>
                          </a:solidFill>
                          <a:effectLst/>
                          <a:latin typeface="Arial" panose="020B0604020202020204" pitchFamily="34" charset="0"/>
                        </a:rPr>
                        <a:t>Initial Coverage Limit and Coverage Gap​</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tc>
                  <a:txBody>
                    <a:bodyPr/>
                    <a:lstStyle/>
                    <a:p>
                      <a:pPr algn="ctr" fontAlgn="base"/>
                      <a:r>
                        <a:rPr lang="en-US" sz="1600" b="0" i="0" dirty="0">
                          <a:solidFill>
                            <a:srgbClr val="1E1E1E"/>
                          </a:solidFill>
                          <a:effectLst/>
                          <a:latin typeface="Arial" panose="020B0604020202020204" pitchFamily="34" charset="0"/>
                        </a:rPr>
                        <a:t>Same copays/coinsurance during ​</a:t>
                      </a:r>
                      <a:br>
                        <a:rPr lang="en-US" sz="1600" b="0" i="0" dirty="0">
                          <a:solidFill>
                            <a:srgbClr val="1E1E1E"/>
                          </a:solidFill>
                          <a:effectLst/>
                          <a:latin typeface="Arial" panose="020B0604020202020204" pitchFamily="34" charset="0"/>
                        </a:rPr>
                      </a:br>
                      <a:r>
                        <a:rPr lang="en-US" sz="1600" b="0" i="0" dirty="0">
                          <a:solidFill>
                            <a:srgbClr val="1E1E1E"/>
                          </a:solidFill>
                          <a:effectLst/>
                          <a:latin typeface="Arial" panose="020B0604020202020204" pitchFamily="34" charset="0"/>
                        </a:rPr>
                        <a:t>Initial Coverage Limit and Coverage Gap​</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extLst>
                  <a:ext uri="{0D108BD9-81ED-4DB2-BD59-A6C34878D82A}">
                    <a16:rowId xmlns:a16="http://schemas.microsoft.com/office/drawing/2014/main" val="2527336153"/>
                  </a:ext>
                </a:extLst>
              </a:tr>
              <a:tr h="604027">
                <a:tc>
                  <a:txBody>
                    <a:bodyPr/>
                    <a:lstStyle/>
                    <a:p>
                      <a:pPr algn="l" fontAlgn="base"/>
                      <a:r>
                        <a:rPr lang="en-US" sz="1600" b="1" i="0">
                          <a:solidFill>
                            <a:srgbClr val="1E1E1E"/>
                          </a:solidFill>
                          <a:effectLst/>
                          <a:latin typeface="Arial" panose="020B0604020202020204" pitchFamily="34" charset="0"/>
                        </a:rPr>
                        <a:t>Pharmacy Out-of-Pocket Maximum</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chemeClr val="tx1"/>
                          </a:solidFill>
                          <a:effectLst/>
                          <a:latin typeface="Arial" panose="020B0604020202020204" pitchFamily="34" charset="0"/>
                        </a:rPr>
                        <a:t>$2,100</a:t>
                      </a:r>
                      <a:endParaRPr lang="en-US" b="0" i="0" dirty="0">
                        <a:solidFill>
                          <a:schemeClr val="tx1"/>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tc>
                  <a:txBody>
                    <a:bodyPr/>
                    <a:lstStyle/>
                    <a:p>
                      <a:pPr algn="ctr" fontAlgn="base"/>
                      <a:r>
                        <a:rPr lang="en-US" sz="1600" b="0" i="0" dirty="0">
                          <a:solidFill>
                            <a:schemeClr val="tx1"/>
                          </a:solidFill>
                          <a:effectLst/>
                          <a:latin typeface="Arial" panose="020B0604020202020204" pitchFamily="34" charset="0"/>
                        </a:rPr>
                        <a:t>$2,100</a:t>
                      </a:r>
                      <a:endParaRPr lang="en-US" b="0" i="0" dirty="0">
                        <a:solidFill>
                          <a:schemeClr val="tx1"/>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extLst>
                  <a:ext uri="{0D108BD9-81ED-4DB2-BD59-A6C34878D82A}">
                    <a16:rowId xmlns:a16="http://schemas.microsoft.com/office/drawing/2014/main" val="4101139201"/>
                  </a:ext>
                </a:extLst>
              </a:tr>
              <a:tr h="415017">
                <a:tc>
                  <a:txBody>
                    <a:bodyPr/>
                    <a:lstStyle/>
                    <a:p>
                      <a:pPr algn="l" fontAlgn="base"/>
                      <a:r>
                        <a:rPr lang="en-US" sz="1600" b="1" i="0">
                          <a:solidFill>
                            <a:srgbClr val="1E1E1E"/>
                          </a:solidFill>
                          <a:effectLst/>
                          <a:latin typeface="Arial" panose="020B0604020202020204" pitchFamily="34" charset="0"/>
                        </a:rPr>
                        <a:t>Mail Order Program</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Mail Order Program Included​</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tc>
                  <a:txBody>
                    <a:bodyPr/>
                    <a:lstStyle/>
                    <a:p>
                      <a:pPr algn="ctr" fontAlgn="base"/>
                      <a:r>
                        <a:rPr lang="en-US" sz="1600" b="0" i="0" dirty="0">
                          <a:solidFill>
                            <a:srgbClr val="1E1E1E"/>
                          </a:solidFill>
                          <a:effectLst/>
                          <a:latin typeface="Arial" panose="020B0604020202020204" pitchFamily="34" charset="0"/>
                        </a:rPr>
                        <a:t>Mail Order Program Included​</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extLst>
                  <a:ext uri="{0D108BD9-81ED-4DB2-BD59-A6C34878D82A}">
                    <a16:rowId xmlns:a16="http://schemas.microsoft.com/office/drawing/2014/main" val="1822626916"/>
                  </a:ext>
                </a:extLst>
              </a:tr>
              <a:tr h="600786">
                <a:tc>
                  <a:txBody>
                    <a:bodyPr/>
                    <a:lstStyle/>
                    <a:p>
                      <a:pPr algn="l" fontAlgn="base"/>
                      <a:r>
                        <a:rPr lang="en-US" sz="1600" b="1" i="0" dirty="0">
                          <a:solidFill>
                            <a:srgbClr val="1E1E1E"/>
                          </a:solidFill>
                          <a:effectLst/>
                          <a:latin typeface="Arial" panose="020B0604020202020204" pitchFamily="34" charset="0"/>
                        </a:rPr>
                        <a:t>Pharmacy Access</a:t>
                      </a:r>
                      <a:r>
                        <a:rPr lang="en-US" sz="1600" b="0" i="0" dirty="0">
                          <a:solidFill>
                            <a:srgbClr val="1E1E1E"/>
                          </a:solidFill>
                          <a:effectLst/>
                          <a:latin typeface="Arial" panose="020B0604020202020204" pitchFamily="34" charset="0"/>
                        </a:rPr>
                        <a:t>​</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600" b="0" i="0" dirty="0">
                          <a:solidFill>
                            <a:srgbClr val="1E1E1E"/>
                          </a:solidFill>
                          <a:effectLst/>
                          <a:latin typeface="Arial" panose="020B0604020202020204" pitchFamily="34" charset="0"/>
                        </a:rPr>
                        <a:t>Access to 63,000+ Pharmacies​</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tc>
                  <a:txBody>
                    <a:bodyPr/>
                    <a:lstStyle/>
                    <a:p>
                      <a:pPr algn="ctr" fontAlgn="base"/>
                      <a:r>
                        <a:rPr lang="en-US" sz="1600" b="0" i="0" dirty="0">
                          <a:solidFill>
                            <a:srgbClr val="1E1E1E"/>
                          </a:solidFill>
                          <a:effectLst/>
                          <a:latin typeface="Arial" panose="020B0604020202020204" pitchFamily="34" charset="0"/>
                        </a:rPr>
                        <a:t>Access to 63,000+ Pharmacies​</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2F2F2"/>
                    </a:solidFill>
                  </a:tcPr>
                </a:tc>
                <a:extLst>
                  <a:ext uri="{0D108BD9-81ED-4DB2-BD59-A6C34878D82A}">
                    <a16:rowId xmlns:a16="http://schemas.microsoft.com/office/drawing/2014/main" val="3650084910"/>
                  </a:ext>
                </a:extLst>
              </a:tr>
            </a:tbl>
          </a:graphicData>
        </a:graphic>
      </p:graphicFrame>
      <p:sp>
        <p:nvSpPr>
          <p:cNvPr id="13" name="Rectangle 1">
            <a:extLst>
              <a:ext uri="{FF2B5EF4-FFF2-40B4-BE49-F238E27FC236}">
                <a16:creationId xmlns:a16="http://schemas.microsoft.com/office/drawing/2014/main" id="{F15A39DB-0C5F-B0FD-571A-26D5253A7E4D}"/>
              </a:ext>
            </a:extLst>
          </p:cNvPr>
          <p:cNvSpPr>
            <a:spLocks noChangeArrowheads="1"/>
          </p:cNvSpPr>
          <p:nvPr/>
        </p:nvSpPr>
        <p:spPr bwMode="auto">
          <a:xfrm>
            <a:off x="2312748" y="1620568"/>
            <a:ext cx="17777139" cy="65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500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dirty="0"/>
              <a:t>Not a complete description of benefits. </a:t>
            </a:r>
          </a:p>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12</a:t>
            </a:fld>
            <a:endParaRPr lang="en-US" dirty="0"/>
          </a:p>
        </p:txBody>
      </p:sp>
      <p:sp>
        <p:nvSpPr>
          <p:cNvPr id="11" name="Rectangle 1">
            <a:extLst>
              <a:ext uri="{FF2B5EF4-FFF2-40B4-BE49-F238E27FC236}">
                <a16:creationId xmlns:a16="http://schemas.microsoft.com/office/drawing/2014/main" id="{2836C6B7-612D-3B42-80A1-7E17928B0415}"/>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717DF799-1DA1-151D-D032-499DE9C4F7DA}"/>
              </a:ext>
            </a:extLst>
          </p:cNvPr>
          <p:cNvSpPr>
            <a:spLocks noChangeArrowheads="1"/>
          </p:cNvSpPr>
          <p:nvPr/>
        </p:nvSpPr>
        <p:spPr bwMode="auto">
          <a:xfrm>
            <a:off x="2866267" y="977631"/>
            <a:ext cx="22339676" cy="6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3">
            <a:extLst>
              <a:ext uri="{FF2B5EF4-FFF2-40B4-BE49-F238E27FC236}">
                <a16:creationId xmlns:a16="http://schemas.microsoft.com/office/drawing/2014/main" id="{D4152799-B7A0-55AD-12D0-42E531A256A5}"/>
              </a:ext>
            </a:extLst>
          </p:cNvPr>
          <p:cNvSpPr>
            <a:spLocks noChangeArrowheads="1"/>
          </p:cNvSpPr>
          <p:nvPr/>
        </p:nvSpPr>
        <p:spPr bwMode="auto">
          <a:xfrm>
            <a:off x="12358884" y="1284786"/>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itle 1">
            <a:extLst>
              <a:ext uri="{FF2B5EF4-FFF2-40B4-BE49-F238E27FC236}">
                <a16:creationId xmlns:a16="http://schemas.microsoft.com/office/drawing/2014/main" id="{1F7880AD-BEC3-4EC3-A1A2-DB46FC3432ED}"/>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tx2"/>
                </a:solidFill>
                <a:latin typeface="+mn-lt"/>
                <a:ea typeface="+mj-ea"/>
                <a:cs typeface="+mj-cs"/>
              </a:defRPr>
            </a:lvl1pPr>
          </a:lstStyle>
          <a:p>
            <a:r>
              <a:rPr lang="en-US" dirty="0"/>
              <a:t>Blue Cross Group Medicare Rx (PDP)</a:t>
            </a:r>
            <a:r>
              <a:rPr lang="en-US" baseline="30000" dirty="0"/>
              <a:t>SM </a:t>
            </a:r>
            <a:r>
              <a:rPr lang="en-US" dirty="0"/>
              <a:t>Highlights – </a:t>
            </a:r>
            <a:br>
              <a:rPr lang="en-US" dirty="0"/>
            </a:br>
            <a:r>
              <a:rPr lang="en-US" dirty="0"/>
              <a:t>High and Low Plans Compared</a:t>
            </a:r>
            <a:endParaRPr lang="en-US" sz="2800" b="1" dirty="0">
              <a:solidFill>
                <a:srgbClr val="FF0000"/>
              </a:solidFill>
              <a:latin typeface="+mj-lt"/>
            </a:endParaRPr>
          </a:p>
        </p:txBody>
      </p:sp>
      <p:sp>
        <p:nvSpPr>
          <p:cNvPr id="12" name="Rectangle 1">
            <a:extLst>
              <a:ext uri="{FF2B5EF4-FFF2-40B4-BE49-F238E27FC236}">
                <a16:creationId xmlns:a16="http://schemas.microsoft.com/office/drawing/2014/main" id="{9C610C0E-F51B-1CD6-2F7A-96E67E47B506}"/>
              </a:ext>
            </a:extLst>
          </p:cNvPr>
          <p:cNvSpPr>
            <a:spLocks noChangeArrowheads="1"/>
          </p:cNvSpPr>
          <p:nvPr/>
        </p:nvSpPr>
        <p:spPr bwMode="auto">
          <a:xfrm>
            <a:off x="2866269" y="776881"/>
            <a:ext cx="17124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DDEEA81C-E14A-DC55-E406-183627996C21}"/>
              </a:ext>
            </a:extLst>
          </p:cNvPr>
          <p:cNvSpPr txBox="1">
            <a:spLocks noGrp="1"/>
          </p:cNvSpPr>
          <p:nvPr>
            <p:ph idx="1"/>
          </p:nvPr>
        </p:nvSpPr>
        <p:spPr>
          <a:xfrm>
            <a:off x="457080" y="1514648"/>
            <a:ext cx="4125553"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spcAft>
                <a:spcPts val="600"/>
              </a:spcAft>
              <a:buNone/>
            </a:pPr>
            <a:r>
              <a:rPr lang="en-US" b="1" dirty="0">
                <a:cs typeface="Arial"/>
              </a:rPr>
              <a:t>Formulary Name: 5 Tier Complete</a:t>
            </a:r>
            <a:endParaRPr lang="en-US" b="1" dirty="0"/>
          </a:p>
        </p:txBody>
      </p:sp>
      <p:graphicFrame>
        <p:nvGraphicFramePr>
          <p:cNvPr id="7" name="Table 6">
            <a:extLst>
              <a:ext uri="{FF2B5EF4-FFF2-40B4-BE49-F238E27FC236}">
                <a16:creationId xmlns:a16="http://schemas.microsoft.com/office/drawing/2014/main" id="{8E9CF533-1847-3447-647A-91444D689F32}"/>
              </a:ext>
            </a:extLst>
          </p:cNvPr>
          <p:cNvGraphicFramePr>
            <a:graphicFrameLocks noGrp="1"/>
          </p:cNvGraphicFramePr>
          <p:nvPr>
            <p:extLst>
              <p:ext uri="{D42A27DB-BD31-4B8C-83A1-F6EECF244321}">
                <p14:modId xmlns:p14="http://schemas.microsoft.com/office/powerpoint/2010/main" val="1393443980"/>
              </p:ext>
            </p:extLst>
          </p:nvPr>
        </p:nvGraphicFramePr>
        <p:xfrm>
          <a:off x="1580226" y="2306857"/>
          <a:ext cx="8007658" cy="3443408"/>
        </p:xfrm>
        <a:graphic>
          <a:graphicData uri="http://schemas.openxmlformats.org/drawingml/2006/table">
            <a:tbl>
              <a:tblPr/>
              <a:tblGrid>
                <a:gridCol w="2972005">
                  <a:extLst>
                    <a:ext uri="{9D8B030D-6E8A-4147-A177-3AD203B41FA5}">
                      <a16:colId xmlns:a16="http://schemas.microsoft.com/office/drawing/2014/main" val="3973251695"/>
                    </a:ext>
                  </a:extLst>
                </a:gridCol>
                <a:gridCol w="2416408">
                  <a:extLst>
                    <a:ext uri="{9D8B030D-6E8A-4147-A177-3AD203B41FA5}">
                      <a16:colId xmlns:a16="http://schemas.microsoft.com/office/drawing/2014/main" val="2710903955"/>
                    </a:ext>
                  </a:extLst>
                </a:gridCol>
                <a:gridCol w="2619245">
                  <a:extLst>
                    <a:ext uri="{9D8B030D-6E8A-4147-A177-3AD203B41FA5}">
                      <a16:colId xmlns:a16="http://schemas.microsoft.com/office/drawing/2014/main" val="1810989043"/>
                    </a:ext>
                  </a:extLst>
                </a:gridCol>
              </a:tblGrid>
              <a:tr h="627997">
                <a:tc>
                  <a:txBody>
                    <a:bodyPr/>
                    <a:lstStyle/>
                    <a:p>
                      <a:pPr algn="ctr" fontAlgn="auto"/>
                      <a:r>
                        <a:rPr lang="en-US" sz="1800" b="1" i="0" dirty="0">
                          <a:solidFill>
                            <a:srgbClr val="FFFFFF"/>
                          </a:solidFill>
                          <a:effectLst/>
                          <a:latin typeface="Arial" panose="020B0604020202020204" pitchFamily="34" charset="0"/>
                        </a:rPr>
                        <a:t>30-Day Supply – </a:t>
                      </a:r>
                    </a:p>
                    <a:p>
                      <a:pPr algn="ctr" fontAlgn="auto"/>
                      <a:r>
                        <a:rPr lang="en-US" sz="1800" b="1" i="0" dirty="0">
                          <a:solidFill>
                            <a:srgbClr val="FFFFFF"/>
                          </a:solidFill>
                          <a:effectLst/>
                          <a:latin typeface="Arial" panose="020B0604020202020204" pitchFamily="34" charset="0"/>
                        </a:rPr>
                        <a:t>Retail Pharmacy </a:t>
                      </a: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2"/>
                    </a:solidFill>
                  </a:tcPr>
                </a:tc>
                <a:tc>
                  <a:txBody>
                    <a:bodyPr/>
                    <a:lstStyle/>
                    <a:p>
                      <a:pPr algn="ctr" fontAlgn="base"/>
                      <a:r>
                        <a:rPr lang="en-US" sz="1800" b="1" i="0" dirty="0">
                          <a:solidFill>
                            <a:srgbClr val="FFFFFF"/>
                          </a:solidFill>
                          <a:effectLst/>
                          <a:latin typeface="Arial" panose="020B0604020202020204" pitchFamily="34" charset="0"/>
                        </a:rPr>
                        <a:t>High Plan</a:t>
                      </a:r>
                      <a:endParaRPr lang="en-US" b="1" i="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005587"/>
                    </a:solidFill>
                  </a:tcPr>
                </a:tc>
                <a:tc>
                  <a:txBody>
                    <a:bodyPr/>
                    <a:lstStyle/>
                    <a:p>
                      <a:pPr algn="ctr" fontAlgn="base"/>
                      <a:r>
                        <a:rPr lang="en-US" sz="1800" b="1" i="0" dirty="0">
                          <a:solidFill>
                            <a:srgbClr val="FFFFFF"/>
                          </a:solidFill>
                          <a:effectLst/>
                          <a:latin typeface="Arial" panose="020B0604020202020204" pitchFamily="34" charset="0"/>
                        </a:rPr>
                        <a:t>Low Plan</a:t>
                      </a:r>
                      <a:endParaRPr lang="en-US" b="1" i="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4"/>
                    </a:solidFill>
                  </a:tcPr>
                </a:tc>
                <a:extLst>
                  <a:ext uri="{0D108BD9-81ED-4DB2-BD59-A6C34878D82A}">
                    <a16:rowId xmlns:a16="http://schemas.microsoft.com/office/drawing/2014/main" val="2224955529"/>
                  </a:ext>
                </a:extLst>
              </a:tr>
              <a:tr h="568188">
                <a:tc>
                  <a:txBody>
                    <a:bodyPr/>
                    <a:lstStyle/>
                    <a:p>
                      <a:pPr algn="l" fontAlgn="base"/>
                      <a:r>
                        <a:rPr lang="en-US" sz="1600" b="1" i="0" dirty="0">
                          <a:solidFill>
                            <a:srgbClr val="1E1E1E"/>
                          </a:solidFill>
                          <a:effectLst/>
                          <a:latin typeface="Arial" panose="020B0604020202020204" pitchFamily="34" charset="0"/>
                        </a:rPr>
                        <a:t>Tier 1 – Preferred Generic</a:t>
                      </a:r>
                      <a:r>
                        <a:rPr lang="en-US" sz="1600" b="0" i="0" dirty="0">
                          <a:solidFill>
                            <a:srgbClr val="1E1E1E"/>
                          </a:solidFill>
                          <a:effectLst/>
                          <a:latin typeface="Arial" panose="020B0604020202020204" pitchFamily="34" charset="0"/>
                        </a:rPr>
                        <a:t>​</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chemeClr val="tx1"/>
                          </a:solidFill>
                          <a:effectLst/>
                          <a:latin typeface="Arial" panose="020B0604020202020204" pitchFamily="34" charset="0"/>
                        </a:rPr>
                        <a:t>$10 </a:t>
                      </a:r>
                      <a:r>
                        <a:rPr lang="en-US" sz="1400" b="0" i="0" dirty="0">
                          <a:solidFill>
                            <a:srgbClr val="1E1E1E"/>
                          </a:solidFill>
                          <a:effectLst/>
                          <a:latin typeface="Arial" panose="020B0604020202020204" pitchFamily="34" charset="0"/>
                        </a:rPr>
                        <a:t>copay​</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132151955"/>
                  </a:ext>
                </a:extLst>
              </a:tr>
              <a:tr h="568188">
                <a:tc>
                  <a:txBody>
                    <a:bodyPr/>
                    <a:lstStyle/>
                    <a:p>
                      <a:pPr algn="l" fontAlgn="base"/>
                      <a:r>
                        <a:rPr lang="en-US" sz="1600" b="1" i="0">
                          <a:solidFill>
                            <a:srgbClr val="1E1E1E"/>
                          </a:solidFill>
                          <a:effectLst/>
                          <a:latin typeface="Arial" panose="020B0604020202020204" pitchFamily="34" charset="0"/>
                        </a:rPr>
                        <a:t>Tier 2 – Non-Preferred Generic</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chemeClr val="tx1"/>
                          </a:solidFill>
                          <a:effectLst/>
                          <a:latin typeface="Arial" panose="020B0604020202020204" pitchFamily="34" charset="0"/>
                        </a:rPr>
                        <a:t>$10 </a:t>
                      </a:r>
                      <a:r>
                        <a:rPr lang="en-US" sz="1400" b="0" i="0" dirty="0">
                          <a:solidFill>
                            <a:srgbClr val="1E1E1E"/>
                          </a:solidFill>
                          <a:effectLst/>
                          <a:latin typeface="Arial" panose="020B0604020202020204" pitchFamily="34" charset="0"/>
                        </a:rPr>
                        <a:t>copay​</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1329448709"/>
                  </a:ext>
                </a:extLst>
              </a:tr>
              <a:tr h="568188">
                <a:tc>
                  <a:txBody>
                    <a:bodyPr/>
                    <a:lstStyle/>
                    <a:p>
                      <a:pPr algn="l" fontAlgn="base"/>
                      <a:r>
                        <a:rPr lang="en-US" sz="1600" b="1" i="0">
                          <a:solidFill>
                            <a:srgbClr val="1E1E1E"/>
                          </a:solidFill>
                          <a:effectLst/>
                          <a:latin typeface="Arial" panose="020B0604020202020204" pitchFamily="34" charset="0"/>
                        </a:rPr>
                        <a:t>Tier 3 – Preferred Brand</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u="none" strike="noStrike" dirty="0">
                          <a:solidFill>
                            <a:schemeClr val="tx1"/>
                          </a:solidFill>
                          <a:effectLst/>
                          <a:latin typeface="Arial" panose="020B0604020202020204" pitchFamily="34" charset="0"/>
                        </a:rPr>
                        <a:t>25% coinsurance</a:t>
                      </a:r>
                    </a:p>
                    <a:p>
                      <a:pPr algn="ctr" fontAlgn="base"/>
                      <a:r>
                        <a:rPr lang="en-US" sz="1400" b="0" i="0" u="none" strike="noStrike" dirty="0">
                          <a:solidFill>
                            <a:schemeClr val="tx1"/>
                          </a:solidFill>
                          <a:effectLst/>
                          <a:latin typeface="Arial" panose="020B0604020202020204" pitchFamily="34" charset="0"/>
                        </a:rPr>
                        <a:t>$45 max</a:t>
                      </a:r>
                      <a:endParaRPr lang="en-US" b="0" i="0" dirty="0">
                        <a:solidFill>
                          <a:schemeClr val="tx1"/>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973281519"/>
                  </a:ext>
                </a:extLst>
              </a:tr>
              <a:tr h="568188">
                <a:tc>
                  <a:txBody>
                    <a:bodyPr/>
                    <a:lstStyle/>
                    <a:p>
                      <a:pPr algn="l" fontAlgn="base"/>
                      <a:r>
                        <a:rPr lang="en-US" sz="1600" b="1" i="0">
                          <a:solidFill>
                            <a:srgbClr val="1E1E1E"/>
                          </a:solidFill>
                          <a:effectLst/>
                          <a:latin typeface="Arial" panose="020B0604020202020204" pitchFamily="34" charset="0"/>
                        </a:rPr>
                        <a:t>Tier 4 – Non-Preferred Drug</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u="none" strike="noStrike" dirty="0">
                          <a:solidFill>
                            <a:schemeClr val="tx1"/>
                          </a:solidFill>
                          <a:effectLst/>
                          <a:latin typeface="Arial" panose="020B0604020202020204" pitchFamily="34" charset="0"/>
                        </a:rPr>
                        <a:t>50% coinsurance</a:t>
                      </a:r>
                    </a:p>
                    <a:p>
                      <a:pPr algn="ctr" fontAlgn="base"/>
                      <a:r>
                        <a:rPr lang="en-US" sz="1400" b="0" i="0" u="none" strike="noStrike" dirty="0">
                          <a:solidFill>
                            <a:schemeClr val="tx1"/>
                          </a:solidFill>
                          <a:effectLst/>
                          <a:latin typeface="Arial" panose="020B0604020202020204" pitchFamily="34" charset="0"/>
                        </a:rPr>
                        <a:t>$95 max</a:t>
                      </a:r>
                      <a:endParaRPr lang="en-US" sz="1400" b="0" i="0" dirty="0">
                        <a:solidFill>
                          <a:schemeClr val="tx1"/>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759376144"/>
                  </a:ext>
                </a:extLst>
              </a:tr>
              <a:tr h="519644">
                <a:tc>
                  <a:txBody>
                    <a:bodyPr/>
                    <a:lstStyle/>
                    <a:p>
                      <a:pPr algn="l" fontAlgn="base"/>
                      <a:r>
                        <a:rPr lang="en-US" sz="1600" b="1" i="0" dirty="0">
                          <a:solidFill>
                            <a:srgbClr val="1E1E1E"/>
                          </a:solidFill>
                          <a:effectLst/>
                          <a:latin typeface="Arial" panose="020B0604020202020204" pitchFamily="34" charset="0"/>
                        </a:rPr>
                        <a:t>Tier 5 – Specialty</a:t>
                      </a:r>
                      <a:r>
                        <a:rPr lang="en-US" sz="1600" b="0" i="0" dirty="0">
                          <a:solidFill>
                            <a:srgbClr val="1E1E1E"/>
                          </a:solidFill>
                          <a:effectLst/>
                          <a:latin typeface="Arial" panose="020B0604020202020204" pitchFamily="34" charset="0"/>
                        </a:rPr>
                        <a:t>​</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u="none" strike="noStrike" dirty="0">
                          <a:solidFill>
                            <a:schemeClr val="tx1"/>
                          </a:solidFill>
                          <a:effectLst/>
                          <a:latin typeface="Arial" panose="020B0604020202020204" pitchFamily="34" charset="0"/>
                        </a:rPr>
                        <a:t>50% coinsurance</a:t>
                      </a:r>
                    </a:p>
                    <a:p>
                      <a:pPr algn="ctr" fontAlgn="base"/>
                      <a:r>
                        <a:rPr lang="en-US" sz="1400" b="0" i="0" u="none" strike="noStrike" dirty="0">
                          <a:solidFill>
                            <a:schemeClr val="tx1"/>
                          </a:solidFill>
                          <a:effectLst/>
                          <a:latin typeface="Arial" panose="020B0604020202020204" pitchFamily="34" charset="0"/>
                        </a:rPr>
                        <a:t>$95 max</a:t>
                      </a:r>
                      <a:endParaRPr lang="en-US" sz="1400" b="0" i="0" dirty="0">
                        <a:solidFill>
                          <a:schemeClr val="tx1"/>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993564734"/>
                  </a:ext>
                </a:extLst>
              </a:tr>
            </a:tbl>
          </a:graphicData>
        </a:graphic>
      </p:graphicFrame>
      <p:sp>
        <p:nvSpPr>
          <p:cNvPr id="8" name="Rectangle 1">
            <a:extLst>
              <a:ext uri="{FF2B5EF4-FFF2-40B4-BE49-F238E27FC236}">
                <a16:creationId xmlns:a16="http://schemas.microsoft.com/office/drawing/2014/main" id="{7008D319-1202-E1C0-3492-34C2C79E1203}"/>
              </a:ext>
            </a:extLst>
          </p:cNvPr>
          <p:cNvSpPr>
            <a:spLocks noChangeArrowheads="1"/>
          </p:cNvSpPr>
          <p:nvPr/>
        </p:nvSpPr>
        <p:spPr bwMode="auto">
          <a:xfrm>
            <a:off x="-2395243" y="1799956"/>
            <a:ext cx="177955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1223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728E-E91B-AD84-002C-9E8C6616B0DF}"/>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427C0C34-799A-BA81-3CD3-A488D0592899}"/>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dirty="0"/>
              <a:t>Not a complete description of benefits. </a:t>
            </a:r>
          </a:p>
          <a:p>
            <a:endParaRPr lang="en-US" dirty="0"/>
          </a:p>
        </p:txBody>
      </p:sp>
      <p:sp>
        <p:nvSpPr>
          <p:cNvPr id="2" name="Slide Number Placeholder 1">
            <a:extLst>
              <a:ext uri="{FF2B5EF4-FFF2-40B4-BE49-F238E27FC236}">
                <a16:creationId xmlns:a16="http://schemas.microsoft.com/office/drawing/2014/main" id="{981251DC-BB27-1920-639B-E014EC43722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13</a:t>
            </a:fld>
            <a:endParaRPr lang="en-US" dirty="0"/>
          </a:p>
        </p:txBody>
      </p:sp>
      <p:sp>
        <p:nvSpPr>
          <p:cNvPr id="11" name="Rectangle 1">
            <a:extLst>
              <a:ext uri="{FF2B5EF4-FFF2-40B4-BE49-F238E27FC236}">
                <a16:creationId xmlns:a16="http://schemas.microsoft.com/office/drawing/2014/main" id="{78382F8F-2826-6EA1-7977-E909AAA3188F}"/>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AAA175EA-0B9A-89B1-BB92-D4E806A132D8}"/>
              </a:ext>
            </a:extLst>
          </p:cNvPr>
          <p:cNvSpPr>
            <a:spLocks noChangeArrowheads="1"/>
          </p:cNvSpPr>
          <p:nvPr/>
        </p:nvSpPr>
        <p:spPr bwMode="auto">
          <a:xfrm>
            <a:off x="2866267" y="977631"/>
            <a:ext cx="22339676" cy="6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3">
            <a:extLst>
              <a:ext uri="{FF2B5EF4-FFF2-40B4-BE49-F238E27FC236}">
                <a16:creationId xmlns:a16="http://schemas.microsoft.com/office/drawing/2014/main" id="{28118ACD-0F2A-A120-0AB2-F4FA6C916F45}"/>
              </a:ext>
            </a:extLst>
          </p:cNvPr>
          <p:cNvSpPr>
            <a:spLocks noChangeArrowheads="1"/>
          </p:cNvSpPr>
          <p:nvPr/>
        </p:nvSpPr>
        <p:spPr bwMode="auto">
          <a:xfrm>
            <a:off x="12358884" y="1284786"/>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itle 1">
            <a:extLst>
              <a:ext uri="{FF2B5EF4-FFF2-40B4-BE49-F238E27FC236}">
                <a16:creationId xmlns:a16="http://schemas.microsoft.com/office/drawing/2014/main" id="{556A26E9-EDC6-6305-F336-D9E8B487C89E}"/>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tx2"/>
                </a:solidFill>
                <a:latin typeface="+mn-lt"/>
                <a:ea typeface="+mj-ea"/>
                <a:cs typeface="+mj-cs"/>
              </a:defRPr>
            </a:lvl1pPr>
          </a:lstStyle>
          <a:p>
            <a:r>
              <a:rPr lang="en-US" dirty="0"/>
              <a:t>Blue Cross Group Medicare Rx (PDP)</a:t>
            </a:r>
            <a:r>
              <a:rPr lang="en-US" baseline="30000" dirty="0"/>
              <a:t>SM </a:t>
            </a:r>
            <a:r>
              <a:rPr lang="en-US" dirty="0"/>
              <a:t>Highlights – </a:t>
            </a:r>
            <a:br>
              <a:rPr lang="en-US" dirty="0"/>
            </a:br>
            <a:r>
              <a:rPr lang="en-US" dirty="0"/>
              <a:t>High and Low Plans Compared</a:t>
            </a:r>
            <a:endParaRPr lang="en-US" sz="2800" b="1" dirty="0">
              <a:solidFill>
                <a:srgbClr val="FF0000"/>
              </a:solidFill>
              <a:latin typeface="+mj-lt"/>
            </a:endParaRPr>
          </a:p>
        </p:txBody>
      </p:sp>
      <p:sp>
        <p:nvSpPr>
          <p:cNvPr id="12" name="Rectangle 1">
            <a:extLst>
              <a:ext uri="{FF2B5EF4-FFF2-40B4-BE49-F238E27FC236}">
                <a16:creationId xmlns:a16="http://schemas.microsoft.com/office/drawing/2014/main" id="{8968993B-4657-5DE8-73FE-DA728DB0748D}"/>
              </a:ext>
            </a:extLst>
          </p:cNvPr>
          <p:cNvSpPr>
            <a:spLocks noChangeArrowheads="1"/>
          </p:cNvSpPr>
          <p:nvPr/>
        </p:nvSpPr>
        <p:spPr bwMode="auto">
          <a:xfrm>
            <a:off x="2866269" y="776881"/>
            <a:ext cx="17124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389FC9CA-8EEC-8391-7C9B-88702FFB739E}"/>
              </a:ext>
            </a:extLst>
          </p:cNvPr>
          <p:cNvSpPr txBox="1">
            <a:spLocks noGrp="1"/>
          </p:cNvSpPr>
          <p:nvPr>
            <p:ph idx="1"/>
          </p:nvPr>
        </p:nvSpPr>
        <p:spPr>
          <a:xfrm>
            <a:off x="457080" y="1514648"/>
            <a:ext cx="4125553" cy="2769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spcAft>
                <a:spcPts val="600"/>
              </a:spcAft>
              <a:buNone/>
            </a:pPr>
            <a:r>
              <a:rPr lang="en-US" b="1" dirty="0">
                <a:cs typeface="Arial"/>
              </a:rPr>
              <a:t>Formulary Name: 5 Tier Complete</a:t>
            </a:r>
            <a:endParaRPr lang="en-US" b="1" dirty="0"/>
          </a:p>
        </p:txBody>
      </p:sp>
      <p:graphicFrame>
        <p:nvGraphicFramePr>
          <p:cNvPr id="7" name="Table 6">
            <a:extLst>
              <a:ext uri="{FF2B5EF4-FFF2-40B4-BE49-F238E27FC236}">
                <a16:creationId xmlns:a16="http://schemas.microsoft.com/office/drawing/2014/main" id="{0A9034BB-B513-EDA4-F64D-B75311DB2275}"/>
              </a:ext>
            </a:extLst>
          </p:cNvPr>
          <p:cNvGraphicFramePr>
            <a:graphicFrameLocks noGrp="1"/>
          </p:cNvGraphicFramePr>
          <p:nvPr>
            <p:extLst>
              <p:ext uri="{D42A27DB-BD31-4B8C-83A1-F6EECF244321}">
                <p14:modId xmlns:p14="http://schemas.microsoft.com/office/powerpoint/2010/main" val="4211490127"/>
              </p:ext>
            </p:extLst>
          </p:nvPr>
        </p:nvGraphicFramePr>
        <p:xfrm>
          <a:off x="1580226" y="2306857"/>
          <a:ext cx="8007658" cy="3562315"/>
        </p:xfrm>
        <a:graphic>
          <a:graphicData uri="http://schemas.openxmlformats.org/drawingml/2006/table">
            <a:tbl>
              <a:tblPr/>
              <a:tblGrid>
                <a:gridCol w="2972005">
                  <a:extLst>
                    <a:ext uri="{9D8B030D-6E8A-4147-A177-3AD203B41FA5}">
                      <a16:colId xmlns:a16="http://schemas.microsoft.com/office/drawing/2014/main" val="3973251695"/>
                    </a:ext>
                  </a:extLst>
                </a:gridCol>
                <a:gridCol w="2416408">
                  <a:extLst>
                    <a:ext uri="{9D8B030D-6E8A-4147-A177-3AD203B41FA5}">
                      <a16:colId xmlns:a16="http://schemas.microsoft.com/office/drawing/2014/main" val="2710903955"/>
                    </a:ext>
                  </a:extLst>
                </a:gridCol>
                <a:gridCol w="2619245">
                  <a:extLst>
                    <a:ext uri="{9D8B030D-6E8A-4147-A177-3AD203B41FA5}">
                      <a16:colId xmlns:a16="http://schemas.microsoft.com/office/drawing/2014/main" val="1810989043"/>
                    </a:ext>
                  </a:extLst>
                </a:gridCol>
              </a:tblGrid>
              <a:tr h="627997">
                <a:tc>
                  <a:txBody>
                    <a:bodyPr/>
                    <a:lstStyle/>
                    <a:p>
                      <a:pPr algn="ctr" fontAlgn="auto"/>
                      <a:r>
                        <a:rPr lang="en-US" sz="1800" b="1" i="0" dirty="0">
                          <a:solidFill>
                            <a:srgbClr val="FFFFFF"/>
                          </a:solidFill>
                          <a:effectLst/>
                          <a:latin typeface="Arial" panose="020B0604020202020204" pitchFamily="34" charset="0"/>
                        </a:rPr>
                        <a:t>90-Day Supply – </a:t>
                      </a:r>
                    </a:p>
                    <a:p>
                      <a:pPr algn="ctr" fontAlgn="auto"/>
                      <a:r>
                        <a:rPr lang="en-US" sz="1800" b="1" i="0" dirty="0">
                          <a:solidFill>
                            <a:srgbClr val="FFFFFF"/>
                          </a:solidFill>
                          <a:effectLst/>
                          <a:latin typeface="Arial" panose="020B0604020202020204" pitchFamily="34" charset="0"/>
                        </a:rPr>
                        <a:t>Mail Order</a:t>
                      </a: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2"/>
                    </a:solidFill>
                  </a:tcPr>
                </a:tc>
                <a:tc>
                  <a:txBody>
                    <a:bodyPr/>
                    <a:lstStyle/>
                    <a:p>
                      <a:pPr algn="ctr" fontAlgn="base"/>
                      <a:r>
                        <a:rPr lang="en-US" sz="1800" b="1" i="0" dirty="0">
                          <a:solidFill>
                            <a:srgbClr val="FFFFFF"/>
                          </a:solidFill>
                          <a:effectLst/>
                          <a:latin typeface="Arial" panose="020B0604020202020204" pitchFamily="34" charset="0"/>
                        </a:rPr>
                        <a:t>High Plan</a:t>
                      </a:r>
                      <a:endParaRPr lang="en-US" b="1" i="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005587"/>
                    </a:solidFill>
                  </a:tcPr>
                </a:tc>
                <a:tc>
                  <a:txBody>
                    <a:bodyPr/>
                    <a:lstStyle/>
                    <a:p>
                      <a:pPr algn="ctr" fontAlgn="base"/>
                      <a:r>
                        <a:rPr lang="en-US" sz="1800" b="1" i="0" dirty="0">
                          <a:solidFill>
                            <a:srgbClr val="FFFFFF"/>
                          </a:solidFill>
                          <a:effectLst/>
                          <a:latin typeface="Arial" panose="020B0604020202020204" pitchFamily="34" charset="0"/>
                        </a:rPr>
                        <a:t>Low Plan</a:t>
                      </a:r>
                      <a:endParaRPr lang="en-US" b="1" i="0" dirty="0">
                        <a:solidFill>
                          <a:srgbClr val="FFFFFF"/>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chemeClr val="accent4"/>
                    </a:solidFill>
                  </a:tcPr>
                </a:tc>
                <a:extLst>
                  <a:ext uri="{0D108BD9-81ED-4DB2-BD59-A6C34878D82A}">
                    <a16:rowId xmlns:a16="http://schemas.microsoft.com/office/drawing/2014/main" val="2224955529"/>
                  </a:ext>
                </a:extLst>
              </a:tr>
              <a:tr h="568188">
                <a:tc>
                  <a:txBody>
                    <a:bodyPr/>
                    <a:lstStyle/>
                    <a:p>
                      <a:pPr algn="l" fontAlgn="base"/>
                      <a:r>
                        <a:rPr lang="en-US" sz="1600" b="1" i="0" dirty="0">
                          <a:solidFill>
                            <a:srgbClr val="1E1E1E"/>
                          </a:solidFill>
                          <a:effectLst/>
                          <a:latin typeface="Arial" panose="020B0604020202020204" pitchFamily="34" charset="0"/>
                        </a:rPr>
                        <a:t>Tier 1 – Preferred Generic</a:t>
                      </a:r>
                      <a:r>
                        <a:rPr lang="en-US" sz="1600" b="0" i="0" dirty="0">
                          <a:solidFill>
                            <a:srgbClr val="1E1E1E"/>
                          </a:solidFill>
                          <a:effectLst/>
                          <a:latin typeface="Arial" panose="020B0604020202020204" pitchFamily="34" charset="0"/>
                        </a:rPr>
                        <a:t>​</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rPr>
                        <a:t>$20 copay</a:t>
                      </a:r>
                    </a:p>
                  </a:txBody>
                  <a:tcPr marL="9525" marR="9525" marT="9525" marB="0"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132151955"/>
                  </a:ext>
                </a:extLst>
              </a:tr>
              <a:tr h="568188">
                <a:tc>
                  <a:txBody>
                    <a:bodyPr/>
                    <a:lstStyle/>
                    <a:p>
                      <a:pPr algn="l" fontAlgn="base"/>
                      <a:r>
                        <a:rPr lang="en-US" sz="1600" b="1" i="0">
                          <a:solidFill>
                            <a:srgbClr val="1E1E1E"/>
                          </a:solidFill>
                          <a:effectLst/>
                          <a:latin typeface="Arial" panose="020B0604020202020204" pitchFamily="34" charset="0"/>
                        </a:rPr>
                        <a:t>Tier 2 – Non-Preferred Generic</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rPr>
                        <a:t>$20 copay</a:t>
                      </a:r>
                    </a:p>
                  </a:txBody>
                  <a:tcPr marL="9525" marR="9525" marT="9525" marB="0"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1329448709"/>
                  </a:ext>
                </a:extLst>
              </a:tr>
              <a:tr h="568188">
                <a:tc>
                  <a:txBody>
                    <a:bodyPr/>
                    <a:lstStyle/>
                    <a:p>
                      <a:pPr algn="l" fontAlgn="base"/>
                      <a:r>
                        <a:rPr lang="en-US" sz="1600" b="1" i="0">
                          <a:solidFill>
                            <a:srgbClr val="1E1E1E"/>
                          </a:solidFill>
                          <a:effectLst/>
                          <a:latin typeface="Arial" panose="020B0604020202020204" pitchFamily="34" charset="0"/>
                        </a:rPr>
                        <a:t>Tier 3 – Preferred Brand</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rPr>
                        <a:t>25% </a:t>
                      </a:r>
                      <a:r>
                        <a:rPr lang="en-US" sz="1400" b="0" i="0" dirty="0">
                          <a:solidFill>
                            <a:schemeClr val="tx1"/>
                          </a:solidFill>
                          <a:effectLst/>
                          <a:latin typeface="Arial" panose="020B0604020202020204" pitchFamily="34" charset="0"/>
                        </a:rPr>
                        <a:t>coinsurance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$90 max</a:t>
                      </a:r>
                    </a:p>
                  </a:txBody>
                  <a:tcPr marL="9525" marR="9525" marT="9525" marB="0"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973281519"/>
                  </a:ext>
                </a:extLst>
              </a:tr>
              <a:tr h="568188">
                <a:tc>
                  <a:txBody>
                    <a:bodyPr/>
                    <a:lstStyle/>
                    <a:p>
                      <a:pPr algn="l" fontAlgn="base"/>
                      <a:r>
                        <a:rPr lang="en-US" sz="1600" b="1" i="0">
                          <a:solidFill>
                            <a:srgbClr val="1E1E1E"/>
                          </a:solidFill>
                          <a:effectLst/>
                          <a:latin typeface="Arial" panose="020B0604020202020204" pitchFamily="34" charset="0"/>
                        </a:rPr>
                        <a:t>Tier 4 – Non-Preferred Drug</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rPr>
                        <a:t>50% </a:t>
                      </a:r>
                      <a:r>
                        <a:rPr lang="en-US" sz="1400" b="0" i="0" dirty="0">
                          <a:solidFill>
                            <a:schemeClr val="tx1"/>
                          </a:solidFill>
                          <a:effectLst/>
                          <a:latin typeface="Arial" panose="020B0604020202020204" pitchFamily="34" charset="0"/>
                        </a:rPr>
                        <a:t>coinsurance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$190 max</a:t>
                      </a:r>
                    </a:p>
                  </a:txBody>
                  <a:tcPr marL="9525" marR="9525" marT="9525" marB="0"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759376144"/>
                  </a:ext>
                </a:extLst>
              </a:tr>
              <a:tr h="638551">
                <a:tc>
                  <a:txBody>
                    <a:bodyPr/>
                    <a:lstStyle/>
                    <a:p>
                      <a:pPr algn="l" fontAlgn="base"/>
                      <a:r>
                        <a:rPr lang="en-US" sz="1600" b="1" i="0">
                          <a:solidFill>
                            <a:srgbClr val="1E1E1E"/>
                          </a:solidFill>
                          <a:effectLst/>
                          <a:latin typeface="Arial" panose="020B0604020202020204" pitchFamily="34" charset="0"/>
                        </a:rPr>
                        <a:t>Tier 5 – Specialty</a:t>
                      </a:r>
                      <a:r>
                        <a:rPr lang="en-US" sz="1600" b="0" i="0">
                          <a:solidFill>
                            <a:srgbClr val="1E1E1E"/>
                          </a:solidFill>
                          <a:effectLst/>
                          <a:latin typeface="Arial" panose="020B0604020202020204" pitchFamily="34" charset="0"/>
                        </a:rPr>
                        <a:t>​</a:t>
                      </a:r>
                      <a:endParaRPr lang="en-US" b="0" i="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rPr>
                        <a:t>50% </a:t>
                      </a:r>
                      <a:r>
                        <a:rPr lang="en-US" sz="1400" b="0" i="0" dirty="0">
                          <a:solidFill>
                            <a:schemeClr val="tx1"/>
                          </a:solidFill>
                          <a:effectLst/>
                          <a:latin typeface="Arial" panose="020B0604020202020204" pitchFamily="34" charset="0"/>
                        </a:rPr>
                        <a:t>coinsurance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$190 max</a:t>
                      </a:r>
                    </a:p>
                  </a:txBody>
                  <a:tcPr marL="9525" marR="9525" marT="9525" marB="0"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9E9E9"/>
                    </a:solidFill>
                  </a:tcPr>
                </a:tc>
                <a:tc>
                  <a:txBody>
                    <a:bodyPr/>
                    <a:lstStyle/>
                    <a:p>
                      <a:pPr algn="ctr" fontAlgn="base"/>
                      <a:r>
                        <a:rPr lang="en-US" sz="1400" b="0" i="0" dirty="0">
                          <a:solidFill>
                            <a:schemeClr val="tx1"/>
                          </a:solidFill>
                          <a:effectLst/>
                          <a:latin typeface="Arial" panose="020B0604020202020204" pitchFamily="34" charset="0"/>
                        </a:rPr>
                        <a:t>25% coinsurance</a:t>
                      </a:r>
                      <a:endParaRPr lang="en-US" sz="1400" b="0" i="0" dirty="0">
                        <a:solidFill>
                          <a:srgbClr val="1E1E1E"/>
                        </a:solidFill>
                        <a:effectLst/>
                      </a:endParaRPr>
                    </a:p>
                  </a:txBody>
                  <a:tcPr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E1E7EB"/>
                    </a:solidFill>
                  </a:tcPr>
                </a:tc>
                <a:extLst>
                  <a:ext uri="{0D108BD9-81ED-4DB2-BD59-A6C34878D82A}">
                    <a16:rowId xmlns:a16="http://schemas.microsoft.com/office/drawing/2014/main" val="2993564734"/>
                  </a:ext>
                </a:extLst>
              </a:tr>
            </a:tbl>
          </a:graphicData>
        </a:graphic>
      </p:graphicFrame>
      <p:sp>
        <p:nvSpPr>
          <p:cNvPr id="8" name="Rectangle 1">
            <a:extLst>
              <a:ext uri="{FF2B5EF4-FFF2-40B4-BE49-F238E27FC236}">
                <a16:creationId xmlns:a16="http://schemas.microsoft.com/office/drawing/2014/main" id="{DCFBCA50-411E-7896-A108-153C24FD4AD1}"/>
              </a:ext>
            </a:extLst>
          </p:cNvPr>
          <p:cNvSpPr>
            <a:spLocks noChangeArrowheads="1"/>
          </p:cNvSpPr>
          <p:nvPr/>
        </p:nvSpPr>
        <p:spPr bwMode="auto">
          <a:xfrm>
            <a:off x="-2395243" y="1799956"/>
            <a:ext cx="177955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848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Pharmacy Overview</a:t>
            </a:r>
          </a:p>
        </p:txBody>
      </p:sp>
    </p:spTree>
    <p:extLst>
      <p:ext uri="{BB962C8B-B14F-4D97-AF65-F5344CB8AC3E}">
        <p14:creationId xmlns:p14="http://schemas.microsoft.com/office/powerpoint/2010/main" val="367866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person, building&#10;&#10;Description automatically generated">
            <a:extLst>
              <a:ext uri="{FF2B5EF4-FFF2-40B4-BE49-F238E27FC236}">
                <a16:creationId xmlns:a16="http://schemas.microsoft.com/office/drawing/2014/main" id="{5B62F483-5E1E-5491-F94C-69A0B5D8D6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96" t="4020" r="11945"/>
          <a:stretch/>
        </p:blipFill>
        <p:spPr>
          <a:xfrm>
            <a:off x="6480402" y="16018"/>
            <a:ext cx="5870992" cy="6678353"/>
          </a:xfrm>
          <a:prstGeom prst="rect">
            <a:avLst/>
          </a:prstGeom>
          <a:effectLst>
            <a:softEdge rad="127000"/>
          </a:effectLst>
        </p:spPr>
      </p:pic>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15</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4493543" cy="2554282"/>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sp>
        <p:nvSpPr>
          <p:cNvPr id="12" name="Title 4"/>
          <p:cNvSpPr txBox="1">
            <a:spLocks/>
          </p:cNvSpPr>
          <p:nvPr/>
        </p:nvSpPr>
        <p:spPr>
          <a:xfrm>
            <a:off x="457081" y="41148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a:t>Prescription Drug Coverage</a:t>
            </a:r>
            <a:endParaRPr lang="en-US" dirty="0"/>
          </a:p>
        </p:txBody>
      </p:sp>
      <p:sp>
        <p:nvSpPr>
          <p:cNvPr id="15" name="Content Placeholder 3">
            <a:extLst>
              <a:ext uri="{FF2B5EF4-FFF2-40B4-BE49-F238E27FC236}">
                <a16:creationId xmlns:a16="http://schemas.microsoft.com/office/drawing/2014/main" id="{5B3B9C27-3699-2148-B13E-325D879CDD9B}"/>
              </a:ext>
            </a:extLst>
          </p:cNvPr>
          <p:cNvSpPr>
            <a:spLocks noGrp="1"/>
          </p:cNvSpPr>
          <p:nvPr>
            <p:ph idx="1"/>
          </p:nvPr>
        </p:nvSpPr>
        <p:spPr>
          <a:xfrm>
            <a:off x="457081" y="1278066"/>
            <a:ext cx="5637332" cy="4829359"/>
          </a:xfrm>
        </p:spPr>
        <p:txBody>
          <a:bodyPr/>
          <a:lstStyle/>
          <a:p>
            <a:pPr marL="0" indent="0">
              <a:buNone/>
            </a:pPr>
            <a:r>
              <a:rPr lang="en-US" sz="1999" b="1" dirty="0">
                <a:solidFill>
                  <a:schemeClr val="accent1"/>
                </a:solidFill>
              </a:rPr>
              <a:t>Prescription coverage is part of your benefit and helps support your health care needs. We will help you understand:</a:t>
            </a:r>
          </a:p>
          <a:p>
            <a:pPr marL="966498" lvl="2" indent="-280904">
              <a:lnSpc>
                <a:spcPct val="100000"/>
              </a:lnSpc>
              <a:buClr>
                <a:schemeClr val="tx2"/>
              </a:buClr>
            </a:pPr>
            <a:r>
              <a:rPr lang="en-US" sz="1799" dirty="0"/>
              <a:t>How to use your plan for your </a:t>
            </a:r>
            <a:br>
              <a:rPr lang="en-US" sz="1799" dirty="0"/>
            </a:br>
            <a:r>
              <a:rPr lang="en-US" sz="1799" dirty="0"/>
              <a:t>prescription needs</a:t>
            </a:r>
          </a:p>
          <a:p>
            <a:pPr marL="966498" lvl="2" indent="-280904">
              <a:lnSpc>
                <a:spcPct val="100000"/>
              </a:lnSpc>
              <a:spcBef>
                <a:spcPts val="1200"/>
              </a:spcBef>
              <a:buClr>
                <a:schemeClr val="tx2"/>
              </a:buClr>
            </a:pPr>
            <a:r>
              <a:rPr lang="en-US" sz="1799" dirty="0"/>
              <a:t>What you need to do if you’re on a drug </a:t>
            </a:r>
            <a:br>
              <a:rPr lang="en-US" sz="1799" dirty="0"/>
            </a:br>
            <a:r>
              <a:rPr lang="en-US" sz="1799" dirty="0"/>
              <a:t>that is not covered by your plan</a:t>
            </a:r>
          </a:p>
          <a:p>
            <a:pPr marL="966498" lvl="2" indent="-280904">
              <a:lnSpc>
                <a:spcPct val="100000"/>
              </a:lnSpc>
              <a:spcBef>
                <a:spcPts val="1200"/>
              </a:spcBef>
              <a:buClr>
                <a:schemeClr val="tx2"/>
              </a:buClr>
            </a:pPr>
            <a:r>
              <a:rPr lang="en-US" sz="1799" dirty="0"/>
              <a:t>Where to go if you have a question</a:t>
            </a:r>
          </a:p>
          <a:p>
            <a:pPr lvl="2"/>
            <a:endParaRPr lang="en-US" sz="1999" dirty="0"/>
          </a:p>
          <a:p>
            <a:endParaRPr lang="en-US" dirty="0"/>
          </a:p>
        </p:txBody>
      </p:sp>
      <p:grpSp>
        <p:nvGrpSpPr>
          <p:cNvPr id="17" name="Group 16">
            <a:extLst>
              <a:ext uri="{FF2B5EF4-FFF2-40B4-BE49-F238E27FC236}">
                <a16:creationId xmlns:a16="http://schemas.microsoft.com/office/drawing/2014/main" id="{1E91F4D7-FD3E-E034-0A96-32EF119AD69E}"/>
              </a:ext>
            </a:extLst>
          </p:cNvPr>
          <p:cNvGrpSpPr/>
          <p:nvPr/>
        </p:nvGrpSpPr>
        <p:grpSpPr>
          <a:xfrm>
            <a:off x="457081" y="5305655"/>
            <a:ext cx="5677832" cy="801769"/>
            <a:chOff x="914400" y="4171426"/>
            <a:chExt cx="5093311" cy="601484"/>
          </a:xfrm>
          <a:noFill/>
        </p:grpSpPr>
        <p:sp>
          <p:nvSpPr>
            <p:cNvPr id="18" name="Rounded Rectangle 27">
              <a:extLst>
                <a:ext uri="{FF2B5EF4-FFF2-40B4-BE49-F238E27FC236}">
                  <a16:creationId xmlns:a16="http://schemas.microsoft.com/office/drawing/2014/main" id="{075ED063-67A6-4A31-5F63-4978A1763134}"/>
                </a:ext>
              </a:extLst>
            </p:cNvPr>
            <p:cNvSpPr/>
            <p:nvPr/>
          </p:nvSpPr>
          <p:spPr>
            <a:xfrm>
              <a:off x="914400" y="4171426"/>
              <a:ext cx="5084315" cy="601484"/>
            </a:xfrm>
            <a:prstGeom prst="roundRect">
              <a:avLst>
                <a:gd name="adj" fmla="val 0"/>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b="1"/>
            </a:p>
          </p:txBody>
        </p:sp>
        <p:sp>
          <p:nvSpPr>
            <p:cNvPr id="19" name="Rectangle 18">
              <a:extLst>
                <a:ext uri="{FF2B5EF4-FFF2-40B4-BE49-F238E27FC236}">
                  <a16:creationId xmlns:a16="http://schemas.microsoft.com/office/drawing/2014/main" id="{9EBA18F8-3750-ACB8-B376-8EB9AC980DF8}"/>
                </a:ext>
              </a:extLst>
            </p:cNvPr>
            <p:cNvSpPr/>
            <p:nvPr/>
          </p:nvSpPr>
          <p:spPr>
            <a:xfrm>
              <a:off x="1389356" y="4287488"/>
              <a:ext cx="4618355" cy="392500"/>
            </a:xfrm>
            <a:prstGeom prst="rect">
              <a:avLst/>
            </a:prstGeom>
            <a:grpFill/>
          </p:spPr>
          <p:txBody>
            <a:bodyPr wrap="square" lIns="91416" tIns="45708" rIns="91416" bIns="45708" anchor="t">
              <a:spAutoFit/>
            </a:bodyPr>
            <a:lstStyle/>
            <a:p>
              <a:r>
                <a:rPr lang="en-US" sz="1400" b="1" dirty="0">
                  <a:solidFill>
                    <a:srgbClr val="0070C0"/>
                  </a:solidFill>
                  <a:latin typeface="+mj-lt"/>
                </a:rPr>
                <a:t>When you call the 1-877-842-7564 TTY 711, an advisor can review if any of the above applies to your medications.</a:t>
              </a:r>
            </a:p>
          </p:txBody>
        </p:sp>
        <p:pic>
          <p:nvPicPr>
            <p:cNvPr id="20" name="Picture 19">
              <a:extLst>
                <a:ext uri="{FF2B5EF4-FFF2-40B4-BE49-F238E27FC236}">
                  <a16:creationId xmlns:a16="http://schemas.microsoft.com/office/drawing/2014/main" id="{972C9292-EAFB-B4F1-4BDF-FF7AD73C876F}"/>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1063716" y="4287488"/>
              <a:ext cx="271950" cy="369360"/>
            </a:xfrm>
            <a:prstGeom prst="rect">
              <a:avLst/>
            </a:prstGeom>
            <a:grpFill/>
          </p:spPr>
        </p:pic>
      </p:grpSp>
    </p:spTree>
    <p:extLst>
      <p:ext uri="{BB962C8B-B14F-4D97-AF65-F5344CB8AC3E}">
        <p14:creationId xmlns:p14="http://schemas.microsoft.com/office/powerpoint/2010/main" val="295044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16</a:t>
            </a:fld>
            <a:endParaRPr lang="en-US" dirty="0"/>
          </a:p>
        </p:txBody>
      </p:sp>
      <p:sp>
        <p:nvSpPr>
          <p:cNvPr id="11" name="Content Placeholder 2">
            <a:extLst>
              <a:ext uri="{FF2B5EF4-FFF2-40B4-BE49-F238E27FC236}">
                <a16:creationId xmlns:a16="http://schemas.microsoft.com/office/drawing/2014/main" id="{23D095B5-427C-4ECF-BF18-4BF0494AF2ED}"/>
              </a:ext>
            </a:extLst>
          </p:cNvPr>
          <p:cNvSpPr txBox="1">
            <a:spLocks/>
          </p:cNvSpPr>
          <p:nvPr/>
        </p:nvSpPr>
        <p:spPr>
          <a:xfrm>
            <a:off x="457080" y="1513962"/>
            <a:ext cx="8991717" cy="4242995"/>
          </a:xfrm>
          <a:prstGeom prst="rect">
            <a:avLst/>
          </a:prstGeom>
        </p:spPr>
        <p:txBody>
          <a:bodyPr vert="horz" wrap="square" lIns="0" tIns="0" rIns="0" bIns="0" rtlCol="0">
            <a:noAutofit/>
          </a:bodyPr>
          <a:lstStyle>
            <a:lvl1pPr marL="288925" indent="-288925" algn="l" defTabSz="685800" rtl="0" eaLnBrk="1" latinLnBrk="0" hangingPunct="1">
              <a:lnSpc>
                <a:spcPct val="114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517525" indent="-228600" algn="l" defTabSz="685800" rtl="0" eaLnBrk="1" latinLnBrk="0" hangingPunct="1">
              <a:lnSpc>
                <a:spcPct val="114000"/>
              </a:lnSpc>
              <a:spcBef>
                <a:spcPts val="600"/>
              </a:spcBef>
              <a:spcAft>
                <a:spcPts val="600"/>
              </a:spcAft>
              <a:buClr>
                <a:schemeClr val="accent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5000"/>
              </a:lnSpc>
              <a:spcAft>
                <a:spcPts val="800"/>
              </a:spcAft>
            </a:pPr>
            <a:r>
              <a:rPr lang="en-US" sz="1999" dirty="0"/>
              <a:t>Our Part D Formulary offers comprehensive and robust coverage for most commonly prescribed medications.</a:t>
            </a:r>
          </a:p>
          <a:p>
            <a:pPr>
              <a:lnSpc>
                <a:spcPct val="105000"/>
              </a:lnSpc>
              <a:spcAft>
                <a:spcPts val="800"/>
              </a:spcAft>
            </a:pPr>
            <a:r>
              <a:rPr lang="en-US" sz="1999" dirty="0"/>
              <a:t>The formulary covers both </a:t>
            </a:r>
            <a:r>
              <a:rPr lang="en-US" sz="1999" b="1" dirty="0">
                <a:solidFill>
                  <a:schemeClr val="accent1"/>
                </a:solidFill>
              </a:rPr>
              <a:t>brand name</a:t>
            </a:r>
            <a:r>
              <a:rPr lang="en-US" sz="1999" dirty="0"/>
              <a:t> and </a:t>
            </a:r>
            <a:r>
              <a:rPr lang="en-US" sz="1999" b="1" dirty="0">
                <a:solidFill>
                  <a:schemeClr val="accent1"/>
                </a:solidFill>
              </a:rPr>
              <a:t>generic</a:t>
            </a:r>
            <a:r>
              <a:rPr lang="en-US" sz="1999" dirty="0"/>
              <a:t> </a:t>
            </a:r>
            <a:r>
              <a:rPr lang="en-US" sz="1999" b="1" dirty="0">
                <a:solidFill>
                  <a:schemeClr val="accent1"/>
                </a:solidFill>
              </a:rPr>
              <a:t>drugs</a:t>
            </a:r>
            <a:r>
              <a:rPr lang="en-US" sz="1999" dirty="0"/>
              <a:t> as well as </a:t>
            </a:r>
            <a:r>
              <a:rPr lang="en-US" sz="1999" b="1" dirty="0">
                <a:solidFill>
                  <a:schemeClr val="accent1"/>
                </a:solidFill>
              </a:rPr>
              <a:t>specialty medications.</a:t>
            </a:r>
            <a:r>
              <a:rPr lang="en-US" sz="1999" dirty="0"/>
              <a:t> </a:t>
            </a:r>
          </a:p>
          <a:p>
            <a:pPr>
              <a:lnSpc>
                <a:spcPct val="105000"/>
              </a:lnSpc>
              <a:spcAft>
                <a:spcPts val="800"/>
              </a:spcAft>
            </a:pPr>
            <a:r>
              <a:rPr lang="en-US" sz="1999" dirty="0"/>
              <a:t>Generic drugs have the same active ingredient as their brand name equivalents and usually cost less than </a:t>
            </a:r>
            <a:br>
              <a:rPr lang="en-US" sz="1999" dirty="0"/>
            </a:br>
            <a:r>
              <a:rPr lang="en-US" sz="1999" dirty="0"/>
              <a:t>brand name drugs.</a:t>
            </a:r>
          </a:p>
          <a:p>
            <a:pPr>
              <a:lnSpc>
                <a:spcPct val="105000"/>
              </a:lnSpc>
              <a:spcAft>
                <a:spcPts val="800"/>
              </a:spcAft>
            </a:pPr>
            <a:r>
              <a:rPr lang="en-US" sz="1999" dirty="0"/>
              <a:t>The formulary is set up in </a:t>
            </a:r>
            <a:r>
              <a:rPr lang="en-US" sz="1999" b="1" dirty="0">
                <a:solidFill>
                  <a:schemeClr val="accent1"/>
                </a:solidFill>
              </a:rPr>
              <a:t>tiers</a:t>
            </a:r>
            <a:r>
              <a:rPr lang="en-US" sz="1999" dirty="0"/>
              <a:t>. A drug in a lower tier </a:t>
            </a:r>
            <a:br>
              <a:rPr lang="en-US" sz="1999" dirty="0"/>
            </a:br>
            <a:r>
              <a:rPr lang="en-US" sz="1999" dirty="0"/>
              <a:t>will generally cost you less in out-of-pocket expenses than a drug in a higher tier.</a:t>
            </a:r>
          </a:p>
          <a:p>
            <a:pPr>
              <a:spcAft>
                <a:spcPts val="800"/>
              </a:spcAft>
            </a:pPr>
            <a:endParaRPr lang="en-US" sz="1799" dirty="0"/>
          </a:p>
        </p:txBody>
      </p:sp>
      <p:sp>
        <p:nvSpPr>
          <p:cNvPr id="12" name="Title 1"/>
          <p:cNvSpPr>
            <a:spLocks noGrp="1"/>
          </p:cNvSpPr>
          <p:nvPr>
            <p:ph type="title"/>
          </p:nvPr>
        </p:nvSpPr>
        <p:spPr>
          <a:xfrm>
            <a:off x="457083" y="411480"/>
            <a:ext cx="7084755" cy="883920"/>
          </a:xfrm>
        </p:spPr>
        <p:txBody>
          <a:bodyPr/>
          <a:lstStyle/>
          <a:p>
            <a:pPr>
              <a:lnSpc>
                <a:spcPct val="100000"/>
              </a:lnSpc>
            </a:pPr>
            <a:r>
              <a:rPr lang="en-US">
                <a:solidFill>
                  <a:schemeClr val="tx2"/>
                </a:solidFill>
              </a:rPr>
              <a:t>Part D Formulary (Drug List)</a:t>
            </a:r>
            <a:br>
              <a:rPr lang="en-US">
                <a:solidFill>
                  <a:schemeClr val="tx2"/>
                </a:solidFill>
              </a:rPr>
            </a:br>
            <a:endParaRPr lang="en-US" dirty="0">
              <a:solidFill>
                <a:schemeClr val="tx2"/>
              </a:solidFill>
            </a:endParaRPr>
          </a:p>
        </p:txBody>
      </p:sp>
      <p:pic>
        <p:nvPicPr>
          <p:cNvPr id="4" name="Graphic 3" descr="List with solid fill">
            <a:extLst>
              <a:ext uri="{FF2B5EF4-FFF2-40B4-BE49-F238E27FC236}">
                <a16:creationId xmlns:a16="http://schemas.microsoft.com/office/drawing/2014/main" id="{878D24FD-22C5-A575-B44F-E1843366BC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8797" y="2158836"/>
            <a:ext cx="1916550" cy="1916550"/>
          </a:xfrm>
          <a:prstGeom prst="rect">
            <a:avLst/>
          </a:prstGeom>
        </p:spPr>
      </p:pic>
    </p:spTree>
    <p:extLst>
      <p:ext uri="{BB962C8B-B14F-4D97-AF65-F5344CB8AC3E}">
        <p14:creationId xmlns:p14="http://schemas.microsoft.com/office/powerpoint/2010/main" val="167118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17</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sp>
        <p:nvSpPr>
          <p:cNvPr id="11" name="Title 1"/>
          <p:cNvSpPr txBox="1">
            <a:spLocks/>
          </p:cNvSpPr>
          <p:nvPr/>
        </p:nvSpPr>
        <p:spPr>
          <a:xfrm>
            <a:off x="457081" y="411970"/>
            <a:ext cx="11274663" cy="876072"/>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a:t>Utilization Management (UM)</a:t>
            </a:r>
            <a:br>
              <a:rPr lang="en-US"/>
            </a:br>
            <a:endParaRPr lang="en-US" dirty="0"/>
          </a:p>
        </p:txBody>
      </p:sp>
      <p:sp>
        <p:nvSpPr>
          <p:cNvPr id="12" name="Content Placeholder 2"/>
          <p:cNvSpPr>
            <a:spLocks noGrp="1"/>
          </p:cNvSpPr>
          <p:nvPr>
            <p:ph idx="1"/>
          </p:nvPr>
        </p:nvSpPr>
        <p:spPr>
          <a:xfrm>
            <a:off x="457081" y="1466704"/>
            <a:ext cx="10552773" cy="4489762"/>
          </a:xfrm>
        </p:spPr>
        <p:txBody>
          <a:bodyPr/>
          <a:lstStyle/>
          <a:p>
            <a:pPr marL="0" indent="0">
              <a:lnSpc>
                <a:spcPct val="100000"/>
              </a:lnSpc>
              <a:buNone/>
            </a:pPr>
            <a:r>
              <a:rPr lang="en-US" sz="1999" b="1" dirty="0">
                <a:solidFill>
                  <a:schemeClr val="accent1"/>
                </a:solidFill>
              </a:rPr>
              <a:t>What do you do if Utilization Management applies to a medicine you are taking </a:t>
            </a:r>
            <a:br>
              <a:rPr lang="en-US" sz="1999" b="1" dirty="0">
                <a:solidFill>
                  <a:schemeClr val="accent1"/>
                </a:solidFill>
              </a:rPr>
            </a:br>
            <a:r>
              <a:rPr lang="en-US" sz="1999" b="1" dirty="0">
                <a:solidFill>
                  <a:schemeClr val="accent1"/>
                </a:solidFill>
              </a:rPr>
              <a:t>or it is not on the Drug List?</a:t>
            </a:r>
          </a:p>
          <a:p>
            <a:pPr lvl="1">
              <a:lnSpc>
                <a:spcPct val="100000"/>
              </a:lnSpc>
              <a:spcBef>
                <a:spcPts val="1600"/>
              </a:spcBef>
              <a:buClr>
                <a:schemeClr val="tx2"/>
              </a:buClr>
              <a:buFont typeface="Arial" panose="020B0604020202020204" pitchFamily="34" charset="0"/>
              <a:buChar char="•"/>
            </a:pPr>
            <a:r>
              <a:rPr lang="en-US" sz="1999" b="1" dirty="0">
                <a:solidFill>
                  <a:schemeClr val="tx2"/>
                </a:solidFill>
              </a:rPr>
              <a:t>Talk to your doctor</a:t>
            </a:r>
            <a:r>
              <a:rPr lang="en-US" sz="1999" dirty="0">
                <a:solidFill>
                  <a:schemeClr val="tx2"/>
                </a:solidFill>
              </a:rPr>
              <a:t> </a:t>
            </a:r>
            <a:r>
              <a:rPr lang="en-US" sz="1999" dirty="0"/>
              <a:t>to decide if you should switch to another quantity </a:t>
            </a:r>
            <a:br>
              <a:rPr lang="en-US" sz="1999" dirty="0"/>
            </a:br>
            <a:r>
              <a:rPr lang="en-US" sz="1999" dirty="0"/>
              <a:t>or an appropriate drug that we cover</a:t>
            </a:r>
          </a:p>
          <a:p>
            <a:pPr lvl="1">
              <a:lnSpc>
                <a:spcPct val="100000"/>
              </a:lnSpc>
              <a:spcBef>
                <a:spcPts val="1600"/>
              </a:spcBef>
              <a:buClr>
                <a:schemeClr val="tx2"/>
              </a:buClr>
              <a:buFont typeface="Arial" panose="020B0604020202020204" pitchFamily="34" charset="0"/>
              <a:buChar char="•"/>
            </a:pPr>
            <a:r>
              <a:rPr lang="en-US" sz="1999" b="1" dirty="0">
                <a:solidFill>
                  <a:schemeClr val="tx2"/>
                </a:solidFill>
              </a:rPr>
              <a:t>Contact us </a:t>
            </a:r>
            <a:r>
              <a:rPr lang="en-US" sz="1999" dirty="0"/>
              <a:t>to find out if we cover another drug that is used to treat your condition, </a:t>
            </a:r>
            <a:br>
              <a:rPr lang="en-US" sz="1999" dirty="0"/>
            </a:br>
            <a:r>
              <a:rPr lang="en-US" sz="1999" dirty="0"/>
              <a:t>or log into www.</a:t>
            </a:r>
            <a:r>
              <a:rPr lang="en-US" sz="1999" b="1" dirty="0">
                <a:solidFill>
                  <a:schemeClr val="accent1"/>
                </a:solidFill>
              </a:rPr>
              <a:t>MyPrime.com</a:t>
            </a:r>
            <a:r>
              <a:rPr lang="en-US" sz="1999" dirty="0">
                <a:solidFill>
                  <a:schemeClr val="tx2"/>
                </a:solidFill>
              </a:rPr>
              <a:t> </a:t>
            </a:r>
            <a:r>
              <a:rPr lang="en-US" sz="1999" dirty="0"/>
              <a:t>to look up the medicine on your drug list</a:t>
            </a:r>
          </a:p>
          <a:p>
            <a:pPr lvl="1">
              <a:lnSpc>
                <a:spcPct val="100000"/>
              </a:lnSpc>
              <a:spcBef>
                <a:spcPts val="1600"/>
              </a:spcBef>
              <a:buClr>
                <a:schemeClr val="tx2"/>
              </a:buClr>
              <a:buFont typeface="Arial" panose="020B0604020202020204" pitchFamily="34" charset="0"/>
              <a:buChar char="•"/>
            </a:pPr>
            <a:r>
              <a:rPr lang="en-US" sz="1999" dirty="0"/>
              <a:t>You or your doctor may </a:t>
            </a:r>
            <a:r>
              <a:rPr lang="en-US" sz="1999" b="1" dirty="0">
                <a:solidFill>
                  <a:schemeClr val="tx2"/>
                </a:solidFill>
              </a:rPr>
              <a:t>ask for an exception</a:t>
            </a:r>
            <a:r>
              <a:rPr lang="en-US" sz="1999" dirty="0"/>
              <a:t>. We will work with </a:t>
            </a:r>
            <a:br>
              <a:rPr lang="en-US" sz="1999" dirty="0"/>
            </a:br>
            <a:r>
              <a:rPr lang="en-US" sz="1999" dirty="0"/>
              <a:t>your doctor to help make sure you’re getting the right medicine for you</a:t>
            </a:r>
          </a:p>
          <a:p>
            <a:pPr marL="0" indent="0">
              <a:lnSpc>
                <a:spcPct val="100000"/>
              </a:lnSpc>
              <a:buNone/>
            </a:pPr>
            <a:endParaRPr lang="en-US" sz="1799" dirty="0"/>
          </a:p>
        </p:txBody>
      </p:sp>
    </p:spTree>
    <p:extLst>
      <p:ext uri="{BB962C8B-B14F-4D97-AF65-F5344CB8AC3E}">
        <p14:creationId xmlns:p14="http://schemas.microsoft.com/office/powerpoint/2010/main" val="12481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18</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sp>
        <p:nvSpPr>
          <p:cNvPr id="11" name="Title 1"/>
          <p:cNvSpPr txBox="1">
            <a:spLocks/>
          </p:cNvSpPr>
          <p:nvPr/>
        </p:nvSpPr>
        <p:spPr>
          <a:xfrm>
            <a:off x="457081" y="41148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a:t>Submitting a Coverage Determination</a:t>
            </a:r>
            <a:endParaRPr lang="en-US" dirty="0"/>
          </a:p>
        </p:txBody>
      </p:sp>
      <p:sp>
        <p:nvSpPr>
          <p:cNvPr id="12" name="Content Placeholder 2"/>
          <p:cNvSpPr>
            <a:spLocks noGrp="1"/>
          </p:cNvSpPr>
          <p:nvPr>
            <p:ph idx="1"/>
          </p:nvPr>
        </p:nvSpPr>
        <p:spPr>
          <a:xfrm>
            <a:off x="457081" y="1117191"/>
            <a:ext cx="11274663" cy="4875530"/>
          </a:xfrm>
        </p:spPr>
        <p:txBody>
          <a:bodyPr vert="horz" wrap="square" lIns="0" tIns="0" rIns="0" bIns="0" rtlCol="0" anchor="t">
            <a:noAutofit/>
          </a:bodyPr>
          <a:lstStyle/>
          <a:p>
            <a:pPr marL="0" indent="0">
              <a:buNone/>
            </a:pPr>
            <a:r>
              <a:rPr lang="en-US" b="1" dirty="0">
                <a:solidFill>
                  <a:schemeClr val="accent1"/>
                </a:solidFill>
              </a:rPr>
              <a:t>You or your doctor can submit a coverage determination request if your medication requires:</a:t>
            </a:r>
          </a:p>
          <a:p>
            <a:pPr lvl="2">
              <a:lnSpc>
                <a:spcPct val="100000"/>
              </a:lnSpc>
              <a:spcBef>
                <a:spcPts val="0"/>
              </a:spcBef>
              <a:buClr>
                <a:srgbClr val="00B0F0"/>
              </a:buClr>
            </a:pPr>
            <a:r>
              <a:rPr lang="en-US" sz="1799" dirty="0"/>
              <a:t>Prior Authorization </a:t>
            </a:r>
          </a:p>
          <a:p>
            <a:pPr lvl="2">
              <a:lnSpc>
                <a:spcPct val="100000"/>
              </a:lnSpc>
              <a:spcBef>
                <a:spcPts val="0"/>
              </a:spcBef>
              <a:buClr>
                <a:srgbClr val="00B0F0"/>
              </a:buClr>
            </a:pPr>
            <a:r>
              <a:rPr lang="en-US" sz="1799" dirty="0"/>
              <a:t>Step Therapy</a:t>
            </a:r>
          </a:p>
          <a:p>
            <a:pPr lvl="2">
              <a:lnSpc>
                <a:spcPct val="100000"/>
              </a:lnSpc>
              <a:spcBef>
                <a:spcPts val="0"/>
              </a:spcBef>
              <a:buClr>
                <a:srgbClr val="00B0F0"/>
              </a:buClr>
            </a:pPr>
            <a:r>
              <a:rPr lang="en-US" sz="1799" dirty="0"/>
              <a:t>Quantity Limit  </a:t>
            </a:r>
          </a:p>
          <a:p>
            <a:pPr lvl="2">
              <a:lnSpc>
                <a:spcPct val="100000"/>
              </a:lnSpc>
              <a:spcBef>
                <a:spcPts val="0"/>
              </a:spcBef>
              <a:buClr>
                <a:srgbClr val="00B0F0"/>
              </a:buClr>
            </a:pPr>
            <a:r>
              <a:rPr lang="en-US" sz="1799" dirty="0"/>
              <a:t>Formulary Exception</a:t>
            </a:r>
          </a:p>
          <a:p>
            <a:pPr marL="685594" lvl="2" indent="0">
              <a:lnSpc>
                <a:spcPct val="100000"/>
              </a:lnSpc>
              <a:spcBef>
                <a:spcPts val="0"/>
              </a:spcBef>
              <a:buNone/>
            </a:pPr>
            <a:br>
              <a:rPr lang="en-US" sz="1300" dirty="0"/>
            </a:br>
            <a:r>
              <a:rPr lang="en-US" sz="1100" dirty="0"/>
              <a:t> </a:t>
            </a:r>
            <a:endParaRPr lang="en-US" sz="1100" b="1" dirty="0">
              <a:solidFill>
                <a:srgbClr val="0070C0"/>
              </a:solidFill>
            </a:endParaRPr>
          </a:p>
          <a:p>
            <a:pPr marL="0" indent="0">
              <a:buClrTx/>
              <a:buNone/>
            </a:pPr>
            <a:r>
              <a:rPr lang="en-US" b="1" dirty="0">
                <a:solidFill>
                  <a:schemeClr val="accent1"/>
                </a:solidFill>
              </a:rPr>
              <a:t>How does it work?</a:t>
            </a:r>
          </a:p>
          <a:p>
            <a:pPr>
              <a:spcBef>
                <a:spcPts val="0"/>
              </a:spcBef>
            </a:pPr>
            <a:r>
              <a:rPr lang="en-US" sz="1799" dirty="0"/>
              <a:t>You or your provider/physician can call the customer service number on the back of </a:t>
            </a:r>
            <a:br>
              <a:rPr lang="en-US" sz="1799" dirty="0"/>
            </a:br>
            <a:r>
              <a:rPr lang="en-US" sz="1799" dirty="0"/>
              <a:t>your Member ID Card:</a:t>
            </a:r>
            <a:r>
              <a:rPr lang="en-US" sz="1799" dirty="0">
                <a:solidFill>
                  <a:schemeClr val="accent1"/>
                </a:solidFill>
              </a:rPr>
              <a:t> </a:t>
            </a:r>
            <a:r>
              <a:rPr lang="en-US" b="1" dirty="0">
                <a:solidFill>
                  <a:srgbClr val="0070C0"/>
                </a:solidFill>
              </a:rPr>
              <a:t>1-877-842-7564 TTY 711</a:t>
            </a:r>
          </a:p>
          <a:p>
            <a:pPr marL="201118" lvl="1" indent="0">
              <a:buNone/>
            </a:pPr>
            <a:endParaRPr lang="en-US" sz="1799" dirty="0"/>
          </a:p>
          <a:p>
            <a:pPr>
              <a:spcBef>
                <a:spcPts val="0"/>
              </a:spcBef>
            </a:pPr>
            <a:r>
              <a:rPr lang="en-US" sz="1799" dirty="0"/>
              <a:t>Your provider/physician can fill out the coverage determination request form by:</a:t>
            </a:r>
          </a:p>
          <a:p>
            <a:pPr lvl="2">
              <a:lnSpc>
                <a:spcPct val="100000"/>
              </a:lnSpc>
              <a:spcBef>
                <a:spcPts val="0"/>
              </a:spcBef>
            </a:pPr>
            <a:r>
              <a:rPr lang="en-US" sz="1799" dirty="0"/>
              <a:t>Calling Customer Service and returning the form by fax or mail</a:t>
            </a:r>
          </a:p>
          <a:p>
            <a:pPr lvl="2">
              <a:lnSpc>
                <a:spcPct val="100000"/>
              </a:lnSpc>
              <a:spcBef>
                <a:spcPts val="0"/>
              </a:spcBef>
            </a:pPr>
            <a:r>
              <a:rPr lang="en-US" sz="1799" dirty="0"/>
              <a:t>Accessing the online form at</a:t>
            </a:r>
            <a:r>
              <a:rPr lang="en-US" sz="1799" dirty="0">
                <a:solidFill>
                  <a:srgbClr val="FF0000"/>
                </a:solidFill>
              </a:rPr>
              <a:t> </a:t>
            </a:r>
            <a:r>
              <a:rPr lang="en-US" sz="1799" b="1" dirty="0">
                <a:solidFill>
                  <a:schemeClr val="accent1"/>
                </a:solidFill>
              </a:rPr>
              <a:t>www.MyPrime.com</a:t>
            </a:r>
            <a:r>
              <a:rPr lang="en-US" sz="1333" dirty="0">
                <a:solidFill>
                  <a:srgbClr val="FF0066"/>
                </a:solidFill>
              </a:rPr>
              <a:t> </a:t>
            </a:r>
            <a:br>
              <a:rPr lang="en-US" sz="1333" dirty="0">
                <a:solidFill>
                  <a:srgbClr val="FF0066"/>
                </a:solidFill>
              </a:rPr>
            </a:br>
            <a:br>
              <a:rPr lang="en-US" sz="1333" dirty="0">
                <a:solidFill>
                  <a:srgbClr val="FF0066"/>
                </a:solidFill>
              </a:rPr>
            </a:br>
            <a:endParaRPr lang="en-US" sz="1866" dirty="0"/>
          </a:p>
          <a:p>
            <a:pPr marL="0" indent="0">
              <a:spcBef>
                <a:spcPts val="0"/>
              </a:spcBef>
              <a:buClrTx/>
              <a:buNone/>
            </a:pPr>
            <a:endParaRPr lang="en-US" sz="1866" dirty="0"/>
          </a:p>
          <a:p>
            <a:pPr marL="0" indent="0">
              <a:buNone/>
            </a:pPr>
            <a:endParaRPr lang="en-US" dirty="0"/>
          </a:p>
        </p:txBody>
      </p:sp>
    </p:spTree>
    <p:extLst>
      <p:ext uri="{BB962C8B-B14F-4D97-AF65-F5344CB8AC3E}">
        <p14:creationId xmlns:p14="http://schemas.microsoft.com/office/powerpoint/2010/main" val="332425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19</a:t>
            </a:fld>
            <a:endParaRPr lang="en-US" dirty="0"/>
          </a:p>
        </p:txBody>
      </p:sp>
      <p:sp>
        <p:nvSpPr>
          <p:cNvPr id="11" name="Title 1">
            <a:extLst>
              <a:ext uri="{FF2B5EF4-FFF2-40B4-BE49-F238E27FC236}">
                <a16:creationId xmlns:a16="http://schemas.microsoft.com/office/drawing/2014/main" id="{F5C8FA35-5C9F-4E15-BDC0-22ED29BAB5A9}"/>
              </a:ext>
            </a:extLst>
          </p:cNvPr>
          <p:cNvSpPr>
            <a:spLocks noGrp="1"/>
          </p:cNvSpPr>
          <p:nvPr>
            <p:ph type="title"/>
          </p:nvPr>
        </p:nvSpPr>
        <p:spPr>
          <a:xfrm>
            <a:off x="457081" y="412266"/>
            <a:ext cx="11274663" cy="407184"/>
          </a:xfrm>
        </p:spPr>
        <p:txBody>
          <a:bodyPr/>
          <a:lstStyle/>
          <a:p>
            <a:pPr>
              <a:lnSpc>
                <a:spcPct val="100000"/>
              </a:lnSpc>
            </a:pPr>
            <a:r>
              <a:rPr lang="en-US" dirty="0">
                <a:solidFill>
                  <a:schemeClr val="tx2"/>
                </a:solidFill>
              </a:rPr>
              <a:t>Pharmacy Transition Benefit </a:t>
            </a:r>
          </a:p>
        </p:txBody>
      </p:sp>
      <p:sp>
        <p:nvSpPr>
          <p:cNvPr id="12" name="Content Placeholder 2">
            <a:extLst>
              <a:ext uri="{FF2B5EF4-FFF2-40B4-BE49-F238E27FC236}">
                <a16:creationId xmlns:a16="http://schemas.microsoft.com/office/drawing/2014/main" id="{1867EAB1-5D78-434E-BC6D-44CCC471F9EB}"/>
              </a:ext>
            </a:extLst>
          </p:cNvPr>
          <p:cNvSpPr>
            <a:spLocks noGrp="1"/>
          </p:cNvSpPr>
          <p:nvPr>
            <p:ph idx="1"/>
          </p:nvPr>
        </p:nvSpPr>
        <p:spPr>
          <a:xfrm>
            <a:off x="457081" y="1142435"/>
            <a:ext cx="11110523" cy="3820182"/>
          </a:xfrm>
        </p:spPr>
        <p:txBody>
          <a:bodyPr/>
          <a:lstStyle/>
          <a:p>
            <a:r>
              <a:rPr lang="en-US" sz="1999" dirty="0"/>
              <a:t>Members are eligible for a</a:t>
            </a:r>
            <a:r>
              <a:rPr lang="en-US" sz="1999" b="1" dirty="0">
                <a:solidFill>
                  <a:schemeClr val="tx2"/>
                </a:solidFill>
              </a:rPr>
              <a:t> one time 30-day supply </a:t>
            </a:r>
            <a:r>
              <a:rPr lang="en-US" sz="1999" dirty="0"/>
              <a:t>at the pharmacy of non-covered or restricted drugs during the first 90 days of enrollment</a:t>
            </a:r>
          </a:p>
          <a:p>
            <a:r>
              <a:rPr lang="en-US" sz="1999" dirty="0"/>
              <a:t>Drugs eligible for transition benefits:</a:t>
            </a:r>
          </a:p>
          <a:p>
            <a:pPr lvl="1"/>
            <a:r>
              <a:rPr lang="en-US" dirty="0"/>
              <a:t>Part D drugs that are not on the formulary </a:t>
            </a:r>
          </a:p>
          <a:p>
            <a:pPr lvl="1"/>
            <a:r>
              <a:rPr lang="en-US" dirty="0"/>
              <a:t>Part D drugs that require utilization management (PA, QL, ST)</a:t>
            </a:r>
          </a:p>
          <a:p>
            <a:pPr marL="0" indent="0">
              <a:buNone/>
            </a:pPr>
            <a:endParaRPr lang="en-US" sz="1999" dirty="0"/>
          </a:p>
          <a:p>
            <a:r>
              <a:rPr lang="en-US" sz="1999" dirty="0"/>
              <a:t>Member and provider will receive a letter within 3 days of </a:t>
            </a:r>
            <a:br>
              <a:rPr lang="en-US" sz="1999" dirty="0"/>
            </a:br>
            <a:r>
              <a:rPr lang="en-US" sz="1999" dirty="0"/>
              <a:t>filling a </a:t>
            </a:r>
            <a:r>
              <a:rPr lang="en-US" sz="1999" b="1" dirty="0">
                <a:solidFill>
                  <a:schemeClr val="tx2"/>
                </a:solidFill>
              </a:rPr>
              <a:t>transition prescription</a:t>
            </a:r>
            <a:r>
              <a:rPr lang="en-US" sz="1999" dirty="0">
                <a:solidFill>
                  <a:schemeClr val="tx2"/>
                </a:solidFill>
              </a:rPr>
              <a:t> </a:t>
            </a:r>
            <a:r>
              <a:rPr lang="en-US" sz="1999" dirty="0"/>
              <a:t>highlighting next steps:</a:t>
            </a:r>
          </a:p>
          <a:p>
            <a:pPr lvl="1"/>
            <a:r>
              <a:rPr lang="en-US" dirty="0"/>
              <a:t>Discuss formulary alternatives with doctor </a:t>
            </a:r>
          </a:p>
          <a:p>
            <a:pPr lvl="1"/>
            <a:r>
              <a:rPr lang="en-US" dirty="0"/>
              <a:t>Submit a Prior Authorization or Formulary Exception request</a:t>
            </a:r>
            <a:br>
              <a:rPr lang="en-US" dirty="0"/>
            </a:br>
            <a:endParaRPr lang="en-US" dirty="0"/>
          </a:p>
          <a:p>
            <a:pPr marL="288838" lvl="1" indent="0">
              <a:buNone/>
            </a:pPr>
            <a:endParaRPr lang="en-US" dirty="0"/>
          </a:p>
        </p:txBody>
      </p:sp>
      <p:grpSp>
        <p:nvGrpSpPr>
          <p:cNvPr id="13" name="Group 12">
            <a:extLst>
              <a:ext uri="{FF2B5EF4-FFF2-40B4-BE49-F238E27FC236}">
                <a16:creationId xmlns:a16="http://schemas.microsoft.com/office/drawing/2014/main" id="{EF3B9D49-5236-BD2B-0793-F09853521835}"/>
              </a:ext>
            </a:extLst>
          </p:cNvPr>
          <p:cNvGrpSpPr/>
          <p:nvPr/>
        </p:nvGrpSpPr>
        <p:grpSpPr>
          <a:xfrm>
            <a:off x="3255496" y="5380624"/>
            <a:ext cx="5677832" cy="820776"/>
            <a:chOff x="914400" y="4171426"/>
            <a:chExt cx="5093311" cy="615744"/>
          </a:xfrm>
          <a:noFill/>
        </p:grpSpPr>
        <p:sp>
          <p:nvSpPr>
            <p:cNvPr id="14" name="Rounded Rectangle 27">
              <a:extLst>
                <a:ext uri="{FF2B5EF4-FFF2-40B4-BE49-F238E27FC236}">
                  <a16:creationId xmlns:a16="http://schemas.microsoft.com/office/drawing/2014/main" id="{C25E4903-4B6B-9955-42BA-5E436A73C0BC}"/>
                </a:ext>
              </a:extLst>
            </p:cNvPr>
            <p:cNvSpPr/>
            <p:nvPr/>
          </p:nvSpPr>
          <p:spPr>
            <a:xfrm>
              <a:off x="914400" y="4171426"/>
              <a:ext cx="5084315" cy="601484"/>
            </a:xfrm>
            <a:prstGeom prst="roundRect">
              <a:avLst>
                <a:gd name="adj" fmla="val 0"/>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b="1"/>
            </a:p>
          </p:txBody>
        </p:sp>
        <p:sp>
          <p:nvSpPr>
            <p:cNvPr id="15" name="Rectangle 14">
              <a:extLst>
                <a:ext uri="{FF2B5EF4-FFF2-40B4-BE49-F238E27FC236}">
                  <a16:creationId xmlns:a16="http://schemas.microsoft.com/office/drawing/2014/main" id="{9A119ECD-52DA-E1C2-9BD3-7CC21536B006}"/>
                </a:ext>
              </a:extLst>
            </p:cNvPr>
            <p:cNvSpPr/>
            <p:nvPr/>
          </p:nvSpPr>
          <p:spPr>
            <a:xfrm>
              <a:off x="1389356" y="4233045"/>
              <a:ext cx="4618355" cy="554125"/>
            </a:xfrm>
            <a:prstGeom prst="rect">
              <a:avLst/>
            </a:prstGeom>
            <a:grpFill/>
          </p:spPr>
          <p:txBody>
            <a:bodyPr wrap="square" lIns="91416" tIns="45708" rIns="91416" bIns="45708" anchor="t">
              <a:spAutoFit/>
            </a:bodyPr>
            <a:lstStyle/>
            <a:p>
              <a:r>
                <a:rPr lang="en-US" sz="1400" b="1" dirty="0">
                  <a:solidFill>
                    <a:srgbClr val="0070C0"/>
                  </a:solidFill>
                  <a:latin typeface="+mj-lt"/>
                </a:rPr>
                <a:t>Call customer service at</a:t>
              </a:r>
              <a:r>
                <a:rPr lang="en-US" sz="1400" b="1" dirty="0">
                  <a:solidFill>
                    <a:srgbClr val="0070C0"/>
                  </a:solidFill>
                </a:rPr>
                <a:t> 1-877-842-7564 TTY 711. </a:t>
              </a:r>
            </a:p>
            <a:p>
              <a:r>
                <a:rPr lang="en-US" sz="1400" b="1" dirty="0">
                  <a:solidFill>
                    <a:srgbClr val="0070C0"/>
                  </a:solidFill>
                  <a:latin typeface="+mj-lt"/>
                </a:rPr>
                <a:t>An advisor can review if any of the above applies to your medications.</a:t>
              </a:r>
            </a:p>
          </p:txBody>
        </p:sp>
        <p:pic>
          <p:nvPicPr>
            <p:cNvPr id="16" name="Picture 15">
              <a:extLst>
                <a:ext uri="{FF2B5EF4-FFF2-40B4-BE49-F238E27FC236}">
                  <a16:creationId xmlns:a16="http://schemas.microsoft.com/office/drawing/2014/main" id="{AE08E475-E2E7-0218-A1E2-0BD8EA62B61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1063716" y="4287488"/>
              <a:ext cx="271950" cy="369360"/>
            </a:xfrm>
            <a:prstGeom prst="rect">
              <a:avLst/>
            </a:prstGeom>
            <a:grpFill/>
          </p:spPr>
        </p:pic>
      </p:grpSp>
    </p:spTree>
    <p:extLst>
      <p:ext uri="{BB962C8B-B14F-4D97-AF65-F5344CB8AC3E}">
        <p14:creationId xmlns:p14="http://schemas.microsoft.com/office/powerpoint/2010/main" val="2495508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a:t>
            </a:fld>
            <a:endParaRPr lang="en-US" dirty="0"/>
          </a:p>
        </p:txBody>
      </p:sp>
      <p:sp>
        <p:nvSpPr>
          <p:cNvPr id="3" name="Content Placeholder 9">
            <a:extLst>
              <a:ext uri="{FF2B5EF4-FFF2-40B4-BE49-F238E27FC236}">
                <a16:creationId xmlns:a16="http://schemas.microsoft.com/office/drawing/2014/main" id="{15AD771D-3CE4-DEE4-84DF-375BCF2B6465}"/>
              </a:ext>
            </a:extLst>
          </p:cNvPr>
          <p:cNvSpPr txBox="1">
            <a:spLocks/>
          </p:cNvSpPr>
          <p:nvPr/>
        </p:nvSpPr>
        <p:spPr>
          <a:xfrm>
            <a:off x="5812412" y="2719997"/>
            <a:ext cx="6147872" cy="1838370"/>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pPr>
            <a:r>
              <a:rPr lang="en-US" sz="2132" b="1" dirty="0"/>
              <a:t>Health Plan Overview </a:t>
            </a:r>
          </a:p>
          <a:p>
            <a:pPr>
              <a:buClr>
                <a:srgbClr val="0070C0"/>
              </a:buClr>
            </a:pPr>
            <a:r>
              <a:rPr lang="en-US" sz="2132" b="1" dirty="0"/>
              <a:t>Medicare Basics and Plan Details </a:t>
            </a:r>
          </a:p>
          <a:p>
            <a:pPr>
              <a:buClr>
                <a:srgbClr val="0070C0"/>
              </a:buClr>
            </a:pPr>
            <a:r>
              <a:rPr lang="en-US" sz="2132" b="1" dirty="0"/>
              <a:t>Premiums and Important Reminders</a:t>
            </a:r>
          </a:p>
          <a:p>
            <a:pPr>
              <a:buClr>
                <a:srgbClr val="0070C0"/>
              </a:buClr>
            </a:pPr>
            <a:r>
              <a:rPr lang="en-US" sz="2132" b="1" dirty="0"/>
              <a:t>Questions</a:t>
            </a:r>
            <a:r>
              <a:rPr lang="en-US" sz="2132" dirty="0"/>
              <a:t> </a:t>
            </a:r>
          </a:p>
        </p:txBody>
      </p:sp>
      <p:sp>
        <p:nvSpPr>
          <p:cNvPr id="4" name="Title 1">
            <a:extLst>
              <a:ext uri="{FF2B5EF4-FFF2-40B4-BE49-F238E27FC236}">
                <a16:creationId xmlns:a16="http://schemas.microsoft.com/office/drawing/2014/main" id="{E962B9EC-C93B-78BD-1F91-EE797C3579E1}"/>
              </a:ext>
            </a:extLst>
          </p:cNvPr>
          <p:cNvSpPr txBox="1">
            <a:spLocks/>
          </p:cNvSpPr>
          <p:nvPr/>
        </p:nvSpPr>
        <p:spPr>
          <a:xfrm flipH="1">
            <a:off x="1195449" y="3247809"/>
            <a:ext cx="2420271" cy="984629"/>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gn="ctr"/>
            <a:r>
              <a:rPr lang="en-US" dirty="0">
                <a:latin typeface="+mn-lt"/>
              </a:rPr>
              <a:t>Welcome &amp; Agenda</a:t>
            </a:r>
          </a:p>
        </p:txBody>
      </p:sp>
      <p:cxnSp>
        <p:nvCxnSpPr>
          <p:cNvPr id="10" name="Straight Connector 9">
            <a:extLst>
              <a:ext uri="{FF2B5EF4-FFF2-40B4-BE49-F238E27FC236}">
                <a16:creationId xmlns:a16="http://schemas.microsoft.com/office/drawing/2014/main" id="{5734754B-B876-049B-75B6-6C703B9315CB}"/>
              </a:ext>
            </a:extLst>
          </p:cNvPr>
          <p:cNvCxnSpPr/>
          <p:nvPr/>
        </p:nvCxnSpPr>
        <p:spPr>
          <a:xfrm>
            <a:off x="5513033" y="2719997"/>
            <a:ext cx="0" cy="2015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3F236A-135B-4B44-EFA5-4B4661BE70AA}"/>
              </a:ext>
            </a:extLst>
          </p:cNvPr>
          <p:cNvCxnSpPr>
            <a:cxnSpLocks/>
          </p:cNvCxnSpPr>
          <p:nvPr/>
        </p:nvCxnSpPr>
        <p:spPr>
          <a:xfrm flipH="1">
            <a:off x="4039340" y="3710866"/>
            <a:ext cx="147369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93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20</a:t>
            </a:fld>
            <a:endParaRPr lang="en-US" dirty="0"/>
          </a:p>
        </p:txBody>
      </p:sp>
      <p:sp>
        <p:nvSpPr>
          <p:cNvPr id="9" name="Title 1"/>
          <p:cNvSpPr txBox="1">
            <a:spLocks/>
          </p:cNvSpPr>
          <p:nvPr/>
        </p:nvSpPr>
        <p:spPr>
          <a:xfrm>
            <a:off x="457083" y="411480"/>
            <a:ext cx="7084755" cy="88392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3200" dirty="0"/>
              <a:t>National Pharmacy Network</a:t>
            </a:r>
          </a:p>
        </p:txBody>
      </p:sp>
      <p:sp>
        <p:nvSpPr>
          <p:cNvPr id="12" name="Rectangle 11"/>
          <p:cNvSpPr/>
          <p:nvPr/>
        </p:nvSpPr>
        <p:spPr>
          <a:xfrm>
            <a:off x="365664" y="1356074"/>
            <a:ext cx="7575987" cy="400006"/>
          </a:xfrm>
          <a:prstGeom prst="rect">
            <a:avLst/>
          </a:prstGeom>
        </p:spPr>
        <p:txBody>
          <a:bodyPr wrap="square" lIns="91416" tIns="45708" rIns="91416" bIns="45708" anchor="t">
            <a:spAutoFit/>
          </a:bodyPr>
          <a:lstStyle/>
          <a:p>
            <a:r>
              <a:rPr lang="en-US" sz="1999" b="1" kern="600" dirty="0">
                <a:solidFill>
                  <a:schemeClr val="accent1"/>
                </a:solidFill>
              </a:rPr>
              <a:t>Your plan gives you access to over 63,000 pharmacies. </a:t>
            </a:r>
          </a:p>
        </p:txBody>
      </p:sp>
      <p:sp>
        <p:nvSpPr>
          <p:cNvPr id="13" name="Rectangle 12">
            <a:extLst>
              <a:ext uri="{FF2B5EF4-FFF2-40B4-BE49-F238E27FC236}">
                <a16:creationId xmlns:a16="http://schemas.microsoft.com/office/drawing/2014/main" id="{6C77BAD6-414D-4787-8B29-DD67E87FC1C2}"/>
              </a:ext>
            </a:extLst>
          </p:cNvPr>
          <p:cNvSpPr/>
          <p:nvPr/>
        </p:nvSpPr>
        <p:spPr>
          <a:xfrm>
            <a:off x="457082" y="2271436"/>
            <a:ext cx="9237334" cy="2553495"/>
          </a:xfrm>
          <a:prstGeom prst="rect">
            <a:avLst/>
          </a:prstGeom>
        </p:spPr>
        <p:txBody>
          <a:bodyPr wrap="square" lIns="91416" tIns="45708" rIns="91416" bIns="45708" anchor="t">
            <a:spAutoFit/>
          </a:bodyPr>
          <a:lstStyle/>
          <a:p>
            <a:r>
              <a:rPr lang="en-US" sz="1999" dirty="0">
                <a:solidFill>
                  <a:srgbClr val="000000"/>
                </a:solidFill>
                <a:latin typeface="Arial"/>
                <a:ea typeface="Times New Roman" panose="02020603050405020304" pitchFamily="18" charset="0"/>
                <a:cs typeface="Arial"/>
              </a:rPr>
              <a:t>We make it easy and affordable to get the medications </a:t>
            </a:r>
            <a:br>
              <a:rPr lang="en-US" sz="1999" dirty="0">
                <a:latin typeface="Arial" panose="020B0604020202020204" pitchFamily="34" charset="0"/>
                <a:ea typeface="Times New Roman" panose="02020603050405020304" pitchFamily="18" charset="0"/>
              </a:rPr>
            </a:br>
            <a:r>
              <a:rPr lang="en-US" sz="1999" dirty="0">
                <a:solidFill>
                  <a:srgbClr val="000000"/>
                </a:solidFill>
                <a:latin typeface="Arial"/>
                <a:ea typeface="Times New Roman" panose="02020603050405020304" pitchFamily="18" charset="0"/>
                <a:cs typeface="Arial"/>
              </a:rPr>
              <a:t>you need, in your neighborhood or across the country. </a:t>
            </a:r>
          </a:p>
          <a:p>
            <a:br>
              <a:rPr lang="en-US" sz="1999" dirty="0">
                <a:latin typeface="Arial" panose="020B0604020202020204" pitchFamily="34" charset="0"/>
                <a:ea typeface="Times New Roman" panose="02020603050405020304" pitchFamily="18" charset="0"/>
              </a:rPr>
            </a:br>
            <a:r>
              <a:rPr lang="en-US" sz="1999" dirty="0">
                <a:latin typeface="Arial"/>
                <a:ea typeface="Times New Roman" panose="02020603050405020304" pitchFamily="18" charset="0"/>
                <a:cs typeface="Arial"/>
              </a:rPr>
              <a:t>Our national pharmacy network includes over 63,000 retail </a:t>
            </a:r>
            <a:br>
              <a:rPr lang="en-US" sz="1999" dirty="0">
                <a:latin typeface="Arial"/>
                <a:ea typeface="Times New Roman" panose="02020603050405020304" pitchFamily="18" charset="0"/>
                <a:cs typeface="Arial"/>
              </a:rPr>
            </a:br>
            <a:r>
              <a:rPr lang="en-US" sz="1999" dirty="0">
                <a:latin typeface="Arial"/>
                <a:ea typeface="Times New Roman" panose="02020603050405020304" pitchFamily="18" charset="0"/>
                <a:cs typeface="Arial"/>
              </a:rPr>
              <a:t>locations</a:t>
            </a:r>
            <a:r>
              <a:rPr lang="en-US" sz="1999" dirty="0">
                <a:solidFill>
                  <a:srgbClr val="000000"/>
                </a:solidFill>
                <a:latin typeface="Arial"/>
                <a:ea typeface="Times New Roman" panose="02020603050405020304" pitchFamily="18" charset="0"/>
                <a:cs typeface="Arial"/>
              </a:rPr>
              <a:t>. </a:t>
            </a:r>
          </a:p>
          <a:p>
            <a:endParaRPr lang="en-US" sz="1999" dirty="0">
              <a:solidFill>
                <a:srgbClr val="000000"/>
              </a:solidFill>
              <a:latin typeface="Arial" panose="020B0604020202020204" pitchFamily="34" charset="0"/>
              <a:ea typeface="Times New Roman" panose="02020603050405020304" pitchFamily="18" charset="0"/>
            </a:endParaRPr>
          </a:p>
          <a:p>
            <a:r>
              <a:rPr lang="en-US" sz="1999" dirty="0">
                <a:solidFill>
                  <a:srgbClr val="000000"/>
                </a:solidFill>
                <a:latin typeface="Arial"/>
                <a:ea typeface="Times New Roman" panose="02020603050405020304" pitchFamily="18" charset="0"/>
                <a:cs typeface="Arial"/>
              </a:rPr>
              <a:t>All major national retail and grocery pharmacy chains participate in </a:t>
            </a:r>
            <a:br>
              <a:rPr lang="en-US" sz="1999" dirty="0">
                <a:solidFill>
                  <a:srgbClr val="000000"/>
                </a:solidFill>
                <a:latin typeface="Arial"/>
                <a:ea typeface="Times New Roman" panose="02020603050405020304" pitchFamily="18" charset="0"/>
                <a:cs typeface="Arial"/>
              </a:rPr>
            </a:br>
            <a:r>
              <a:rPr lang="en-US" sz="1999" dirty="0">
                <a:solidFill>
                  <a:srgbClr val="000000"/>
                </a:solidFill>
                <a:latin typeface="Arial"/>
                <a:ea typeface="Times New Roman" panose="02020603050405020304" pitchFamily="18" charset="0"/>
                <a:cs typeface="Arial"/>
              </a:rPr>
              <a:t>the network.</a:t>
            </a:r>
            <a:endParaRPr lang="en-US" sz="1999" dirty="0">
              <a:latin typeface="Arial"/>
              <a:ea typeface="Times New Roman" panose="02020603050405020304" pitchFamily="18" charset="0"/>
              <a:cs typeface="Arial"/>
            </a:endParaRPr>
          </a:p>
        </p:txBody>
      </p:sp>
      <p:pic>
        <p:nvPicPr>
          <p:cNvPr id="4" name="Graphic 3" descr="Medicine with solid fill">
            <a:extLst>
              <a:ext uri="{FF2B5EF4-FFF2-40B4-BE49-F238E27FC236}">
                <a16:creationId xmlns:a16="http://schemas.microsoft.com/office/drawing/2014/main" id="{F7DC3276-D273-B6CC-7BB6-51B6D0F7DE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0937" y="2061838"/>
            <a:ext cx="2396970" cy="2396970"/>
          </a:xfrm>
          <a:prstGeom prst="rect">
            <a:avLst/>
          </a:prstGeom>
        </p:spPr>
      </p:pic>
    </p:spTree>
    <p:extLst>
      <p:ext uri="{BB962C8B-B14F-4D97-AF65-F5344CB8AC3E}">
        <p14:creationId xmlns:p14="http://schemas.microsoft.com/office/powerpoint/2010/main" val="3168865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21</a:t>
            </a:fld>
            <a:endParaRPr lang="en-US" dirty="0"/>
          </a:p>
        </p:txBody>
      </p:sp>
      <p:sp>
        <p:nvSpPr>
          <p:cNvPr id="11" name="Title 1"/>
          <p:cNvSpPr txBox="1">
            <a:spLocks/>
          </p:cNvSpPr>
          <p:nvPr/>
        </p:nvSpPr>
        <p:spPr>
          <a:xfrm>
            <a:off x="457081" y="411481"/>
            <a:ext cx="11002107" cy="430887"/>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r>
              <a:rPr lang="en-US" dirty="0"/>
              <a:t>Home Delivery Pharmacy</a:t>
            </a:r>
          </a:p>
        </p:txBody>
      </p:sp>
      <p:sp>
        <p:nvSpPr>
          <p:cNvPr id="12" name="Rectangle 11"/>
          <p:cNvSpPr/>
          <p:nvPr/>
        </p:nvSpPr>
        <p:spPr>
          <a:xfrm>
            <a:off x="594205" y="1004274"/>
            <a:ext cx="11363032" cy="4246211"/>
          </a:xfrm>
          <a:prstGeom prst="rect">
            <a:avLst/>
          </a:prstGeom>
        </p:spPr>
        <p:txBody>
          <a:bodyPr wrap="square">
            <a:spAutoFit/>
          </a:bodyPr>
          <a:lstStyle/>
          <a:p>
            <a:pPr algn="l"/>
            <a:r>
              <a:rPr lang="en-US" sz="1799" dirty="0"/>
              <a:t>In addition to in-network pharmacies, you can use one of our home delivery pharmacies and have your medications delivered straight to your home. Our home delivery pharmacies offer:</a:t>
            </a:r>
            <a:br>
              <a:rPr lang="en-US" sz="1799" dirty="0"/>
            </a:br>
            <a:endParaRPr lang="en-US" sz="1799" dirty="0"/>
          </a:p>
          <a:p>
            <a:pPr marL="285750" indent="-285750">
              <a:buClr>
                <a:schemeClr val="tx2"/>
              </a:buClr>
              <a:buFont typeface="Arial" panose="020B0604020202020204" pitchFamily="34" charset="0"/>
              <a:buChar char="•"/>
            </a:pPr>
            <a:r>
              <a:rPr lang="en-US" sz="1799" dirty="0"/>
              <a:t>Three ways to order refills: online, by phone or through the mail</a:t>
            </a:r>
          </a:p>
          <a:p>
            <a:pPr marL="285750" indent="-285750">
              <a:buClr>
                <a:schemeClr val="tx2"/>
              </a:buClr>
              <a:buFont typeface="Arial" panose="020B0604020202020204" pitchFamily="34" charset="0"/>
              <a:buChar char="•"/>
            </a:pPr>
            <a:r>
              <a:rPr lang="en-US" sz="1799" dirty="0"/>
              <a:t>Up to a 90-day supply of medications at one time</a:t>
            </a:r>
          </a:p>
          <a:p>
            <a:pPr marL="285750" indent="-285750">
              <a:buClr>
                <a:schemeClr val="tx2"/>
              </a:buClr>
              <a:buFont typeface="Arial" panose="020B0604020202020204" pitchFamily="34" charset="0"/>
              <a:buChar char="•"/>
            </a:pPr>
            <a:r>
              <a:rPr lang="en-US" sz="1799" dirty="0"/>
              <a:t>Choice of notification by text message, email or phone when your order is received and when</a:t>
            </a:r>
            <a:br>
              <a:rPr lang="en-US" sz="1799" dirty="0"/>
            </a:br>
            <a:r>
              <a:rPr lang="en-US" sz="1799" dirty="0"/>
              <a:t>your prescriptions are mailed</a:t>
            </a:r>
          </a:p>
          <a:p>
            <a:pPr marL="285750" indent="-285750">
              <a:buClr>
                <a:schemeClr val="tx2"/>
              </a:buClr>
              <a:buFont typeface="Arial" panose="020B0604020202020204" pitchFamily="34" charset="0"/>
              <a:buChar char="•"/>
            </a:pPr>
            <a:r>
              <a:rPr lang="en-US" sz="1799" dirty="0"/>
              <a:t>Free standard shipping any place in the U.S. and automatic refills </a:t>
            </a:r>
          </a:p>
          <a:p>
            <a:pPr algn="l"/>
            <a:endParaRPr lang="en-US" sz="1799" dirty="0">
              <a:solidFill>
                <a:srgbClr val="005587"/>
              </a:solidFill>
              <a:latin typeface="Open Sans" pitchFamily="2" charset="0"/>
            </a:endParaRPr>
          </a:p>
          <a:p>
            <a:pPr algn="l"/>
            <a:r>
              <a:rPr lang="en-US" sz="1799" dirty="0"/>
              <a:t>You will need to set up an account using your Member ID. To get started, please call one of our home delivery pharmacies:</a:t>
            </a:r>
          </a:p>
          <a:p>
            <a:endParaRPr lang="en-US" sz="1799" b="1" dirty="0"/>
          </a:p>
          <a:p>
            <a:endParaRPr lang="en-US" sz="1799" dirty="0"/>
          </a:p>
          <a:p>
            <a:endParaRPr lang="en-US" sz="1799" b="1" dirty="0"/>
          </a:p>
          <a:p>
            <a:endParaRPr lang="en-US" sz="1799" dirty="0"/>
          </a:p>
        </p:txBody>
      </p:sp>
      <p:sp>
        <p:nvSpPr>
          <p:cNvPr id="13" name="TextBox 12">
            <a:extLst>
              <a:ext uri="{FF2B5EF4-FFF2-40B4-BE49-F238E27FC236}">
                <a16:creationId xmlns:a16="http://schemas.microsoft.com/office/drawing/2014/main" id="{2DE0547E-5827-4224-20F2-5FFF4EDAFBE8}"/>
              </a:ext>
            </a:extLst>
          </p:cNvPr>
          <p:cNvSpPr txBox="1"/>
          <p:nvPr/>
        </p:nvSpPr>
        <p:spPr>
          <a:xfrm>
            <a:off x="457080" y="4472976"/>
            <a:ext cx="4127865" cy="1555018"/>
          </a:xfrm>
          <a:prstGeom prst="rect">
            <a:avLst/>
          </a:prstGeom>
          <a:noFill/>
        </p:spPr>
        <p:txBody>
          <a:bodyPr wrap="square" lIns="0" tIns="0" rIns="0" bIns="0" rtlCol="0" anchor="t" anchorCtr="0">
            <a:noAutofit/>
          </a:bodyPr>
          <a:lstStyle/>
          <a:p>
            <a:pPr>
              <a:spcAft>
                <a:spcPts val="600"/>
              </a:spcAft>
            </a:pPr>
            <a:r>
              <a:rPr lang="en-US" sz="1799" b="1" dirty="0">
                <a:solidFill>
                  <a:schemeClr val="tx2"/>
                </a:solidFill>
                <a:ea typeface="+mn-lt"/>
                <a:cs typeface="+mn-lt"/>
              </a:rPr>
              <a:t>Walgreens Mail Service</a:t>
            </a:r>
            <a:endParaRPr lang="en-US" sz="1799" b="1" dirty="0">
              <a:solidFill>
                <a:schemeClr val="tx2"/>
              </a:solidFill>
            </a:endParaRPr>
          </a:p>
          <a:p>
            <a:pPr>
              <a:spcAft>
                <a:spcPts val="600"/>
              </a:spcAft>
            </a:pPr>
            <a:r>
              <a:rPr lang="en-US" sz="1799" b="1" dirty="0">
                <a:hlinkClick r:id="rId2"/>
              </a:rPr>
              <a:t>www.walgreensmailservice.com</a:t>
            </a:r>
            <a:endParaRPr lang="en-US" sz="1799" b="1" dirty="0"/>
          </a:p>
          <a:p>
            <a:pPr>
              <a:spcAft>
                <a:spcPts val="600"/>
              </a:spcAft>
            </a:pPr>
            <a:r>
              <a:rPr lang="en-US" sz="1799" b="1" dirty="0"/>
              <a:t>1-877-277-7895</a:t>
            </a:r>
          </a:p>
        </p:txBody>
      </p:sp>
      <p:sp>
        <p:nvSpPr>
          <p:cNvPr id="14" name="TextBox 13">
            <a:extLst>
              <a:ext uri="{FF2B5EF4-FFF2-40B4-BE49-F238E27FC236}">
                <a16:creationId xmlns:a16="http://schemas.microsoft.com/office/drawing/2014/main" id="{800AC758-5FA1-8505-4D6C-96F8702E1690}"/>
              </a:ext>
            </a:extLst>
          </p:cNvPr>
          <p:cNvSpPr txBox="1"/>
          <p:nvPr/>
        </p:nvSpPr>
        <p:spPr>
          <a:xfrm>
            <a:off x="5057287" y="4501172"/>
            <a:ext cx="3336284" cy="1366531"/>
          </a:xfrm>
          <a:prstGeom prst="rect">
            <a:avLst/>
          </a:prstGeom>
          <a:noFill/>
        </p:spPr>
        <p:txBody>
          <a:bodyPr wrap="square" lIns="0" tIns="0" rIns="0" bIns="0" rtlCol="0" anchor="t" anchorCtr="0">
            <a:noAutofit/>
          </a:bodyPr>
          <a:lstStyle/>
          <a:p>
            <a:pPr>
              <a:spcAft>
                <a:spcPts val="600"/>
              </a:spcAft>
            </a:pPr>
            <a:r>
              <a:rPr lang="en-US" sz="1799" b="1" dirty="0">
                <a:solidFill>
                  <a:schemeClr val="tx2"/>
                </a:solidFill>
              </a:rPr>
              <a:t>Express Scripts</a:t>
            </a:r>
            <a:r>
              <a:rPr lang="en-US" sz="1799" b="1" baseline="30000" dirty="0">
                <a:solidFill>
                  <a:schemeClr val="tx2"/>
                </a:solidFill>
              </a:rPr>
              <a:t>® </a:t>
            </a:r>
            <a:r>
              <a:rPr lang="en-US" sz="1799" b="1" dirty="0">
                <a:solidFill>
                  <a:schemeClr val="tx2"/>
                </a:solidFill>
              </a:rPr>
              <a:t>Pharmacy</a:t>
            </a:r>
          </a:p>
          <a:p>
            <a:pPr>
              <a:spcAft>
                <a:spcPts val="600"/>
              </a:spcAft>
            </a:pPr>
            <a:r>
              <a:rPr lang="en-US" sz="1799" b="1" dirty="0">
                <a:hlinkClick r:id="rId3"/>
              </a:rPr>
              <a:t>express-scripts.com/</a:t>
            </a:r>
            <a:r>
              <a:rPr lang="en-US" sz="1799" b="1" dirty="0" err="1">
                <a:hlinkClick r:id="rId3"/>
              </a:rPr>
              <a:t>rx</a:t>
            </a:r>
            <a:endParaRPr lang="en-US" sz="1799" b="1" dirty="0"/>
          </a:p>
          <a:p>
            <a:pPr>
              <a:spcAft>
                <a:spcPts val="600"/>
              </a:spcAft>
            </a:pPr>
            <a:r>
              <a:rPr lang="en-US" sz="1799" b="1" dirty="0"/>
              <a:t>1-833-599-0729</a:t>
            </a:r>
            <a:endParaRPr lang="en-US" sz="1799" dirty="0"/>
          </a:p>
        </p:txBody>
      </p:sp>
      <p:sp>
        <p:nvSpPr>
          <p:cNvPr id="15" name="TextBox 14">
            <a:extLst>
              <a:ext uri="{FF2B5EF4-FFF2-40B4-BE49-F238E27FC236}">
                <a16:creationId xmlns:a16="http://schemas.microsoft.com/office/drawing/2014/main" id="{10CC1DFC-959F-BDDD-65CF-1F1C63B22397}"/>
              </a:ext>
            </a:extLst>
          </p:cNvPr>
          <p:cNvSpPr txBox="1"/>
          <p:nvPr/>
        </p:nvSpPr>
        <p:spPr>
          <a:xfrm>
            <a:off x="8802319" y="4472976"/>
            <a:ext cx="3336284" cy="1366531"/>
          </a:xfrm>
          <a:prstGeom prst="rect">
            <a:avLst/>
          </a:prstGeom>
          <a:noFill/>
        </p:spPr>
        <p:txBody>
          <a:bodyPr wrap="square" lIns="0" tIns="0" rIns="0" bIns="0" rtlCol="0" anchor="t" anchorCtr="0">
            <a:noAutofit/>
          </a:bodyPr>
          <a:lstStyle/>
          <a:p>
            <a:pPr>
              <a:spcAft>
                <a:spcPts val="600"/>
              </a:spcAft>
            </a:pPr>
            <a:r>
              <a:rPr lang="en-US" sz="1799" b="1" dirty="0">
                <a:solidFill>
                  <a:schemeClr val="tx2"/>
                </a:solidFill>
              </a:rPr>
              <a:t>Amazon Pharmacy</a:t>
            </a:r>
          </a:p>
          <a:p>
            <a:pPr>
              <a:spcAft>
                <a:spcPts val="600"/>
              </a:spcAft>
            </a:pPr>
            <a:r>
              <a:rPr lang="en-US" sz="1799" b="1" dirty="0">
                <a:hlinkClick r:id="rId4"/>
              </a:rPr>
              <a:t>pharmacy.amazon.com</a:t>
            </a:r>
            <a:endParaRPr lang="en-US" sz="1799" b="1" dirty="0"/>
          </a:p>
          <a:p>
            <a:pPr>
              <a:spcAft>
                <a:spcPts val="600"/>
              </a:spcAft>
            </a:pPr>
            <a:r>
              <a:rPr lang="en-US" sz="1799" b="1" dirty="0">
                <a:solidFill>
                  <a:srgbClr val="464645"/>
                </a:solidFill>
              </a:rPr>
              <a:t>1-855-393-4279</a:t>
            </a:r>
            <a:r>
              <a:rPr lang="en-US" sz="1799" dirty="0">
                <a:solidFill>
                  <a:srgbClr val="464645"/>
                </a:solidFill>
                <a:latin typeface="Open Sans" panose="020B0606030504020204" pitchFamily="34" charset="0"/>
              </a:rPr>
              <a:t> </a:t>
            </a:r>
            <a:endParaRPr lang="en-US" sz="1799" dirty="0"/>
          </a:p>
        </p:txBody>
      </p:sp>
    </p:spTree>
    <p:extLst>
      <p:ext uri="{BB962C8B-B14F-4D97-AF65-F5344CB8AC3E}">
        <p14:creationId xmlns:p14="http://schemas.microsoft.com/office/powerpoint/2010/main" val="378133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22</a:t>
            </a:fld>
            <a:endParaRPr lang="en-US" dirty="0"/>
          </a:p>
        </p:txBody>
      </p:sp>
      <p:sp>
        <p:nvSpPr>
          <p:cNvPr id="9" name="Title 1"/>
          <p:cNvSpPr txBox="1">
            <a:spLocks/>
          </p:cNvSpPr>
          <p:nvPr/>
        </p:nvSpPr>
        <p:spPr>
          <a:xfrm>
            <a:off x="457081" y="411481"/>
            <a:ext cx="11002107" cy="430887"/>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r>
              <a:rPr lang="en-US"/>
              <a:t>Specialty Pharmacy</a:t>
            </a:r>
            <a:endParaRPr lang="en-US" dirty="0"/>
          </a:p>
        </p:txBody>
      </p:sp>
      <p:sp>
        <p:nvSpPr>
          <p:cNvPr id="10" name="Rectangle 9"/>
          <p:cNvSpPr/>
          <p:nvPr/>
        </p:nvSpPr>
        <p:spPr>
          <a:xfrm>
            <a:off x="463363" y="1221908"/>
            <a:ext cx="10063634" cy="1753869"/>
          </a:xfrm>
          <a:prstGeom prst="rect">
            <a:avLst/>
          </a:prstGeom>
        </p:spPr>
        <p:txBody>
          <a:bodyPr wrap="square">
            <a:spAutoFit/>
          </a:bodyPr>
          <a:lstStyle/>
          <a:p>
            <a:r>
              <a:rPr lang="en-US" sz="1799" dirty="0"/>
              <a:t>Specialty medications are often prescribed to treat complex and/or chronic conditions. They have unique shipping or handling needs. You may be able to fill specialty prescriptions at certain retail pharmacies, if they stock the medication.</a:t>
            </a:r>
          </a:p>
          <a:p>
            <a:endParaRPr lang="en-US" sz="1799" dirty="0"/>
          </a:p>
          <a:p>
            <a:endParaRPr lang="en-US" sz="1799" dirty="0"/>
          </a:p>
          <a:p>
            <a:r>
              <a:rPr lang="en-US" sz="1799" dirty="0"/>
              <a:t>You can use one of two specialty pharmacy options:</a:t>
            </a:r>
          </a:p>
        </p:txBody>
      </p:sp>
      <p:sp>
        <p:nvSpPr>
          <p:cNvPr id="11" name="TextBox 10">
            <a:extLst>
              <a:ext uri="{FF2B5EF4-FFF2-40B4-BE49-F238E27FC236}">
                <a16:creationId xmlns:a16="http://schemas.microsoft.com/office/drawing/2014/main" id="{947FA8BA-D154-4E68-9FD3-2CD2327EF707}"/>
              </a:ext>
            </a:extLst>
          </p:cNvPr>
          <p:cNvSpPr txBox="1"/>
          <p:nvPr/>
        </p:nvSpPr>
        <p:spPr>
          <a:xfrm>
            <a:off x="857616" y="3459080"/>
            <a:ext cx="4721598" cy="1620989"/>
          </a:xfrm>
          <a:prstGeom prst="rect">
            <a:avLst/>
          </a:prstGeom>
          <a:noFill/>
        </p:spPr>
        <p:txBody>
          <a:bodyPr wrap="square" lIns="0" tIns="0" rIns="0" bIns="0" rtlCol="0" anchor="t" anchorCtr="0">
            <a:noAutofit/>
          </a:bodyPr>
          <a:lstStyle/>
          <a:p>
            <a:r>
              <a:rPr lang="en-US" sz="1799" b="1" dirty="0">
                <a:solidFill>
                  <a:schemeClr val="tx2"/>
                </a:solidFill>
                <a:cs typeface="Arial"/>
              </a:rPr>
              <a:t>Walgreens Specialty Pharmacy</a:t>
            </a:r>
            <a:br>
              <a:rPr lang="en-US" sz="1799" b="1" dirty="0">
                <a:solidFill>
                  <a:schemeClr val="tx2"/>
                </a:solidFill>
                <a:cs typeface="Arial"/>
              </a:rPr>
            </a:br>
            <a:r>
              <a:rPr lang="en-US" sz="1799" dirty="0">
                <a:ea typeface="+mn-lt"/>
                <a:cs typeface="+mn-lt"/>
              </a:rPr>
              <a:t>Visit </a:t>
            </a:r>
            <a:r>
              <a:rPr lang="en-US" sz="1799" b="1" dirty="0">
                <a:ea typeface="+mn-lt"/>
                <a:cs typeface="+mn-lt"/>
                <a:hlinkClick r:id="rId2"/>
              </a:rPr>
              <a:t>www.walgreensspecialtyrx.com</a:t>
            </a:r>
            <a:endParaRPr lang="en-US" sz="1799" b="1" dirty="0">
              <a:cs typeface="Arial"/>
            </a:endParaRPr>
          </a:p>
          <a:p>
            <a:r>
              <a:rPr lang="en-US" sz="1799" dirty="0">
                <a:cs typeface="Arial"/>
              </a:rPr>
              <a:t>or call</a:t>
            </a:r>
            <a:r>
              <a:rPr lang="en-US" sz="1799" dirty="0"/>
              <a:t> </a:t>
            </a:r>
            <a:r>
              <a:rPr lang="en-US" sz="1799" b="1" dirty="0"/>
              <a:t>1-800-533-7606</a:t>
            </a:r>
            <a:r>
              <a:rPr lang="en-US" sz="1799" dirty="0">
                <a:ea typeface="+mn-lt"/>
                <a:cs typeface="+mn-lt"/>
              </a:rPr>
              <a:t> </a:t>
            </a:r>
            <a:r>
              <a:rPr lang="en-US" sz="1799" dirty="0"/>
              <a:t>to get started</a:t>
            </a:r>
            <a:endParaRPr lang="en-US" sz="1799" dirty="0">
              <a:cs typeface="Arial"/>
            </a:endParaRPr>
          </a:p>
        </p:txBody>
      </p:sp>
      <p:sp>
        <p:nvSpPr>
          <p:cNvPr id="12" name="TextBox 11">
            <a:extLst>
              <a:ext uri="{FF2B5EF4-FFF2-40B4-BE49-F238E27FC236}">
                <a16:creationId xmlns:a16="http://schemas.microsoft.com/office/drawing/2014/main" id="{CD2C4BF3-6866-4BAB-899A-BB67EFD6A308}"/>
              </a:ext>
            </a:extLst>
          </p:cNvPr>
          <p:cNvSpPr txBox="1"/>
          <p:nvPr/>
        </p:nvSpPr>
        <p:spPr>
          <a:xfrm>
            <a:off x="6883097" y="3420628"/>
            <a:ext cx="3929953" cy="1385380"/>
          </a:xfrm>
          <a:prstGeom prst="rect">
            <a:avLst/>
          </a:prstGeom>
          <a:noFill/>
        </p:spPr>
        <p:txBody>
          <a:bodyPr wrap="square" lIns="0" tIns="0" rIns="0" bIns="0" rtlCol="0" anchor="t" anchorCtr="0">
            <a:noAutofit/>
          </a:bodyPr>
          <a:lstStyle/>
          <a:p>
            <a:pPr>
              <a:spcAft>
                <a:spcPts val="600"/>
              </a:spcAft>
            </a:pPr>
            <a:r>
              <a:rPr lang="en-US" sz="1799" b="1" dirty="0" err="1">
                <a:solidFill>
                  <a:schemeClr val="tx2"/>
                </a:solidFill>
              </a:rPr>
              <a:t>Accredo</a:t>
            </a:r>
            <a:r>
              <a:rPr lang="en-US" sz="1799" b="1" baseline="30000" dirty="0">
                <a:solidFill>
                  <a:schemeClr val="tx2"/>
                </a:solidFill>
              </a:rPr>
              <a:t>®</a:t>
            </a:r>
          </a:p>
          <a:p>
            <a:pPr>
              <a:spcAft>
                <a:spcPts val="600"/>
              </a:spcAft>
            </a:pPr>
            <a:r>
              <a:rPr lang="en-US" sz="1799" dirty="0"/>
              <a:t>Visit </a:t>
            </a:r>
            <a:r>
              <a:rPr lang="en-US" sz="1799" b="1" dirty="0">
                <a:hlinkClick r:id="rId3"/>
              </a:rPr>
              <a:t>accredo.com </a:t>
            </a:r>
            <a:br>
              <a:rPr lang="en-US" sz="1799" b="1" dirty="0"/>
            </a:br>
            <a:r>
              <a:rPr lang="en-US" sz="1799" dirty="0"/>
              <a:t>or call </a:t>
            </a:r>
            <a:r>
              <a:rPr lang="en-US" sz="1799" b="1" dirty="0"/>
              <a:t>1-833-721-1619</a:t>
            </a:r>
            <a:r>
              <a:rPr lang="en-US" sz="1799" dirty="0"/>
              <a:t> to get started</a:t>
            </a:r>
            <a:endParaRPr lang="en-US" sz="1799" b="1" dirty="0">
              <a:cs typeface="Arial" panose="020B0604020202020204"/>
            </a:endParaRPr>
          </a:p>
          <a:p>
            <a:pPr>
              <a:spcAft>
                <a:spcPts val="600"/>
              </a:spcAft>
            </a:pPr>
            <a:endParaRPr lang="en-US" sz="1799" baseline="30000" dirty="0"/>
          </a:p>
        </p:txBody>
      </p:sp>
    </p:spTree>
    <p:extLst>
      <p:ext uri="{BB962C8B-B14F-4D97-AF65-F5344CB8AC3E}">
        <p14:creationId xmlns:p14="http://schemas.microsoft.com/office/powerpoint/2010/main" val="3395391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Important Reminders</a:t>
            </a:r>
          </a:p>
        </p:txBody>
      </p:sp>
    </p:spTree>
    <p:extLst>
      <p:ext uri="{BB962C8B-B14F-4D97-AF65-F5344CB8AC3E}">
        <p14:creationId xmlns:p14="http://schemas.microsoft.com/office/powerpoint/2010/main" val="11866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24</a:t>
            </a:fld>
            <a:endParaRPr lang="en-US" dirty="0"/>
          </a:p>
        </p:txBody>
      </p:sp>
      <p:sp>
        <p:nvSpPr>
          <p:cNvPr id="5" name="Title 4">
            <a:extLst>
              <a:ext uri="{FF2B5EF4-FFF2-40B4-BE49-F238E27FC236}">
                <a16:creationId xmlns:a16="http://schemas.microsoft.com/office/drawing/2014/main" id="{7314CA09-DEAA-7C45-9E54-7B45EA02A242}"/>
              </a:ext>
            </a:extLst>
          </p:cNvPr>
          <p:cNvSpPr>
            <a:spLocks noGrp="1"/>
          </p:cNvSpPr>
          <p:nvPr>
            <p:ph type="title"/>
          </p:nvPr>
        </p:nvSpPr>
        <p:spPr>
          <a:xfrm>
            <a:off x="457081" y="411481"/>
            <a:ext cx="5870567" cy="530351"/>
          </a:xfrm>
        </p:spPr>
        <p:txBody>
          <a:bodyPr/>
          <a:lstStyle/>
          <a:p>
            <a:pPr>
              <a:lnSpc>
                <a:spcPct val="100000"/>
              </a:lnSpc>
            </a:pPr>
            <a:r>
              <a:rPr lang="en-US" sz="2799" dirty="0">
                <a:latin typeface="+mj-lt"/>
              </a:rPr>
              <a:t>Provider Finder</a:t>
            </a:r>
          </a:p>
        </p:txBody>
      </p:sp>
      <p:sp>
        <p:nvSpPr>
          <p:cNvPr id="3" name="TextBox 2">
            <a:extLst>
              <a:ext uri="{FF2B5EF4-FFF2-40B4-BE49-F238E27FC236}">
                <a16:creationId xmlns:a16="http://schemas.microsoft.com/office/drawing/2014/main" id="{F22C8FCF-FB16-6B4D-A450-901F7EB5829D}"/>
              </a:ext>
            </a:extLst>
          </p:cNvPr>
          <p:cNvSpPr txBox="1"/>
          <p:nvPr/>
        </p:nvSpPr>
        <p:spPr>
          <a:xfrm>
            <a:off x="352246" y="1406581"/>
            <a:ext cx="5577109" cy="3969284"/>
          </a:xfrm>
          <a:prstGeom prst="rect">
            <a:avLst/>
          </a:prstGeom>
          <a:noFill/>
        </p:spPr>
        <p:txBody>
          <a:bodyPr wrap="square" rtlCol="0">
            <a:spAutoFit/>
          </a:bodyPr>
          <a:lstStyle/>
          <a:p>
            <a:pPr marL="342797" indent="-342797" defTabSz="914126">
              <a:buFontTx/>
              <a:buAutoNum type="arabicPeriod"/>
              <a:defRPr/>
            </a:pPr>
            <a:r>
              <a:rPr lang="en-US" sz="1799" dirty="0">
                <a:solidFill>
                  <a:srgbClr val="1E1E1E"/>
                </a:solidFill>
                <a:latin typeface="Arial" panose="020B0604020202020204" pitchFamily="34" charset="0"/>
                <a:cs typeface="Arial" panose="020B0604020202020204" pitchFamily="34" charset="0"/>
              </a:rPr>
              <a:t>Go to </a:t>
            </a:r>
            <a:r>
              <a:rPr lang="en-US" sz="1799" b="1" dirty="0">
                <a:solidFill>
                  <a:srgbClr val="0080C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www.bcbsok.com/retiree-medicare-tools</a:t>
            </a:r>
            <a:endParaRPr lang="en-US" sz="1799" b="1" dirty="0">
              <a:solidFill>
                <a:srgbClr val="0080C7"/>
              </a:solidFill>
              <a:latin typeface="Arial" panose="020B0604020202020204" pitchFamily="34" charset="0"/>
              <a:cs typeface="Arial" panose="020B0604020202020204" pitchFamily="34" charset="0"/>
            </a:endParaRP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marL="342797" indent="-342797" defTabSz="914126">
              <a:buFontTx/>
              <a:buAutoNum type="arabicPeriod"/>
              <a:defRPr/>
            </a:pPr>
            <a:r>
              <a:rPr lang="en-US" sz="1799" dirty="0">
                <a:solidFill>
                  <a:srgbClr val="1E1E1E"/>
                </a:solidFill>
                <a:latin typeface="Arial" panose="020B0604020202020204" pitchFamily="34" charset="0"/>
                <a:cs typeface="Arial" panose="020B0604020202020204" pitchFamily="34" charset="0"/>
              </a:rPr>
              <a:t>Scroll down to the </a:t>
            </a:r>
            <a:r>
              <a:rPr lang="en-US" sz="1799" b="1" dirty="0">
                <a:solidFill>
                  <a:srgbClr val="0080C7"/>
                </a:solidFill>
                <a:latin typeface="Arial" panose="020B0604020202020204" pitchFamily="34" charset="0"/>
                <a:cs typeface="Arial" panose="020B0604020202020204" pitchFamily="34" charset="0"/>
              </a:rPr>
              <a:t>Find a Doctor or Hospital </a:t>
            </a:r>
            <a:r>
              <a:rPr lang="en-US" sz="1799" dirty="0">
                <a:solidFill>
                  <a:srgbClr val="1E1E1E"/>
                </a:solidFill>
                <a:latin typeface="Arial" panose="020B0604020202020204" pitchFamily="34" charset="0"/>
                <a:cs typeface="Arial" panose="020B0604020202020204" pitchFamily="34" charset="0"/>
              </a:rPr>
              <a:t>section</a:t>
            </a: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marL="342797" indent="-342797" defTabSz="914126">
              <a:buFontTx/>
              <a:buAutoNum type="arabicPeriod"/>
              <a:defRPr/>
            </a:pPr>
            <a:r>
              <a:rPr lang="en-US" sz="1799" dirty="0">
                <a:solidFill>
                  <a:srgbClr val="1E1E1E"/>
                </a:solidFill>
                <a:latin typeface="Arial" panose="020B0604020202020204" pitchFamily="34" charset="0"/>
                <a:cs typeface="Arial" panose="020B0604020202020204" pitchFamily="34" charset="0"/>
              </a:rPr>
              <a:t>Select the link under </a:t>
            </a:r>
            <a:r>
              <a:rPr lang="en-US" sz="1799" b="1" dirty="0">
                <a:solidFill>
                  <a:srgbClr val="0080C7"/>
                </a:solidFill>
                <a:latin typeface="Arial" panose="020B0604020202020204" pitchFamily="34" charset="0"/>
                <a:cs typeface="Arial" panose="020B0604020202020204" pitchFamily="34" charset="0"/>
              </a:rPr>
              <a:t>Blue Cross Group Medicare Advantage (PPO)</a:t>
            </a: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marL="342797" indent="-342797" defTabSz="914126">
              <a:buFontTx/>
              <a:buAutoNum type="arabicPeriod"/>
              <a:defRPr/>
            </a:pPr>
            <a:r>
              <a:rPr lang="en-US" sz="1799" dirty="0">
                <a:solidFill>
                  <a:srgbClr val="1E1E1E"/>
                </a:solidFill>
                <a:latin typeface="Arial" panose="020B0604020202020204" pitchFamily="34" charset="0"/>
                <a:cs typeface="Arial" panose="020B0604020202020204" pitchFamily="34" charset="0"/>
              </a:rPr>
              <a:t>The Provider Finder will open in a new tab</a:t>
            </a: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marL="342797" indent="-342797" defTabSz="914126">
              <a:buFontTx/>
              <a:buAutoNum type="arabicPeriod"/>
              <a:defRPr/>
            </a:pPr>
            <a:r>
              <a:rPr lang="en-US" sz="1799" dirty="0">
                <a:solidFill>
                  <a:srgbClr val="1E1E1E"/>
                </a:solidFill>
                <a:latin typeface="Arial" panose="020B0604020202020204" pitchFamily="34" charset="0"/>
                <a:cs typeface="Arial" panose="020B0604020202020204" pitchFamily="34" charset="0"/>
              </a:rPr>
              <a:t>Search for in-network providers by name, specialty or location</a:t>
            </a: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defTabSz="914126">
              <a:defRPr/>
            </a:pPr>
            <a:r>
              <a:rPr lang="en-US" sz="1799" b="1" dirty="0">
                <a:solidFill>
                  <a:srgbClr val="1E1E1E"/>
                </a:solidFill>
                <a:latin typeface="Arial" panose="020B0604020202020204" pitchFamily="34" charset="0"/>
                <a:cs typeface="Arial" panose="020B0604020202020204" pitchFamily="34" charset="0"/>
              </a:rPr>
              <a:t> </a:t>
            </a:r>
            <a:r>
              <a:rPr lang="en-US" sz="1799" dirty="0">
                <a:solidFill>
                  <a:srgbClr val="1E1E1E"/>
                </a:solidFill>
                <a:latin typeface="Arial" panose="020B0604020202020204" pitchFamily="34" charset="0"/>
                <a:cs typeface="Arial" panose="020B0604020202020204" pitchFamily="34" charset="0"/>
              </a:rPr>
              <a:t> </a:t>
            </a:r>
          </a:p>
        </p:txBody>
      </p:sp>
      <p:pic>
        <p:nvPicPr>
          <p:cNvPr id="4" name="Picture 3" descr="A screenshot of a medical application&#10;&#10;Description automatically generated">
            <a:extLst>
              <a:ext uri="{FF2B5EF4-FFF2-40B4-BE49-F238E27FC236}">
                <a16:creationId xmlns:a16="http://schemas.microsoft.com/office/drawing/2014/main" id="{C62F3997-522E-8334-559C-F896DDEF1A6D}"/>
              </a:ext>
            </a:extLst>
          </p:cNvPr>
          <p:cNvPicPr>
            <a:picLocks noChangeAspect="1"/>
          </p:cNvPicPr>
          <p:nvPr/>
        </p:nvPicPr>
        <p:blipFill>
          <a:blip r:embed="rId3"/>
          <a:stretch>
            <a:fillRect/>
          </a:stretch>
        </p:blipFill>
        <p:spPr>
          <a:xfrm>
            <a:off x="5865871" y="1115045"/>
            <a:ext cx="6094413" cy="3244881"/>
          </a:xfrm>
          <a:prstGeom prst="rect">
            <a:avLst/>
          </a:prstGeom>
        </p:spPr>
      </p:pic>
      <p:pic>
        <p:nvPicPr>
          <p:cNvPr id="7" name="Picture 6">
            <a:extLst>
              <a:ext uri="{FF2B5EF4-FFF2-40B4-BE49-F238E27FC236}">
                <a16:creationId xmlns:a16="http://schemas.microsoft.com/office/drawing/2014/main" id="{C74D5053-6121-F447-AF53-712DDEFAF2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22161" y="4543245"/>
            <a:ext cx="5709583" cy="1206332"/>
          </a:xfrm>
          <a:prstGeom prst="rect">
            <a:avLst/>
          </a:prstGeom>
          <a:ln>
            <a:solidFill>
              <a:schemeClr val="accent1"/>
            </a:solidFill>
          </a:ln>
        </p:spPr>
      </p:pic>
    </p:spTree>
    <p:extLst>
      <p:ext uri="{BB962C8B-B14F-4D97-AF65-F5344CB8AC3E}">
        <p14:creationId xmlns:p14="http://schemas.microsoft.com/office/powerpoint/2010/main" val="31494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B2F8-CC40-3472-C1AD-334F9A717B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9BF2F-FBDE-16D7-4660-5FD2C647E6B4}"/>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25</a:t>
            </a:fld>
            <a:endParaRPr lang="en-US" dirty="0"/>
          </a:p>
        </p:txBody>
      </p:sp>
      <p:sp>
        <p:nvSpPr>
          <p:cNvPr id="11" name="Title 4">
            <a:extLst>
              <a:ext uri="{FF2B5EF4-FFF2-40B4-BE49-F238E27FC236}">
                <a16:creationId xmlns:a16="http://schemas.microsoft.com/office/drawing/2014/main" id="{3311EEAB-1E5A-9487-2CA1-C4F4C1DC6283}"/>
              </a:ext>
            </a:extLst>
          </p:cNvPr>
          <p:cNvSpPr>
            <a:spLocks noGrp="1"/>
          </p:cNvSpPr>
          <p:nvPr>
            <p:ph type="title"/>
          </p:nvPr>
        </p:nvSpPr>
        <p:spPr>
          <a:xfrm>
            <a:off x="457081" y="411481"/>
            <a:ext cx="10969943" cy="577289"/>
          </a:xfrm>
        </p:spPr>
        <p:txBody>
          <a:bodyPr/>
          <a:lstStyle/>
          <a:p>
            <a:pPr>
              <a:lnSpc>
                <a:spcPct val="100000"/>
              </a:lnSpc>
            </a:pPr>
            <a:r>
              <a:rPr lang="en-US" sz="2799" dirty="0">
                <a:latin typeface="+mj-lt"/>
              </a:rPr>
              <a:t>Formulary and Pharmacy Finder</a:t>
            </a:r>
          </a:p>
        </p:txBody>
      </p:sp>
      <p:sp>
        <p:nvSpPr>
          <p:cNvPr id="12" name="TextBox 11">
            <a:extLst>
              <a:ext uri="{FF2B5EF4-FFF2-40B4-BE49-F238E27FC236}">
                <a16:creationId xmlns:a16="http://schemas.microsoft.com/office/drawing/2014/main" id="{621D4A18-5FC6-3718-DF40-2E8312B02C2D}"/>
              </a:ext>
            </a:extLst>
          </p:cNvPr>
          <p:cNvSpPr txBox="1"/>
          <p:nvPr/>
        </p:nvSpPr>
        <p:spPr>
          <a:xfrm>
            <a:off x="365665" y="2413602"/>
            <a:ext cx="5639508" cy="2584650"/>
          </a:xfrm>
          <a:prstGeom prst="rect">
            <a:avLst/>
          </a:prstGeom>
          <a:noFill/>
        </p:spPr>
        <p:txBody>
          <a:bodyPr wrap="square" lIns="91416" tIns="45708" rIns="91416" bIns="45708" rtlCol="0" anchor="t">
            <a:spAutoFit/>
          </a:bodyPr>
          <a:lstStyle/>
          <a:p>
            <a:pPr marL="342797" indent="-342797" defTabSz="914126">
              <a:buFontTx/>
              <a:buAutoNum type="arabicPeriod"/>
              <a:defRPr/>
            </a:pPr>
            <a:r>
              <a:rPr lang="en-US" sz="1799" dirty="0">
                <a:solidFill>
                  <a:srgbClr val="1E1E1E"/>
                </a:solidFill>
                <a:latin typeface="Arial"/>
                <a:cs typeface="Arial"/>
              </a:rPr>
              <a:t>Go to </a:t>
            </a:r>
            <a:r>
              <a:rPr lang="en-US" sz="1799" b="1" dirty="0">
                <a:solidFill>
                  <a:srgbClr val="0080C7"/>
                </a:solidFill>
                <a:latin typeface="Arial"/>
                <a:cs typeface="Arial"/>
                <a:hlinkClick r:id="rId2">
                  <a:extLst>
                    <a:ext uri="{A12FA001-AC4F-418D-AE19-62706E023703}">
                      <ahyp:hlinkClr xmlns:ahyp="http://schemas.microsoft.com/office/drawing/2018/hyperlinkcolor" val="tx"/>
                    </a:ext>
                  </a:extLst>
                </a:hlinkClick>
              </a:rPr>
              <a:t>www.bcbsok.com/retiree-medicare-tools</a:t>
            </a:r>
            <a:endParaRPr lang="en-US" sz="1799" b="1" dirty="0">
              <a:solidFill>
                <a:srgbClr val="0080C7"/>
              </a:solidFill>
              <a:latin typeface="Arial"/>
              <a:cs typeface="Arial"/>
            </a:endParaRPr>
          </a:p>
          <a:p>
            <a:pPr marL="342797" indent="-342797" defTabSz="914126">
              <a:buFontTx/>
              <a:buAutoNum type="arabicPeriod"/>
              <a:defRPr/>
            </a:pPr>
            <a:endParaRPr lang="en-US" sz="1799" b="1" dirty="0">
              <a:solidFill>
                <a:srgbClr val="0080C7"/>
              </a:solidFill>
              <a:latin typeface="Arial"/>
              <a:cs typeface="Arial"/>
            </a:endParaRPr>
          </a:p>
          <a:p>
            <a:pPr marL="342797" indent="-342797">
              <a:buFontTx/>
              <a:buAutoNum type="arabicPeriod"/>
              <a:defRPr/>
            </a:pPr>
            <a:r>
              <a:rPr lang="en-US" sz="1799" dirty="0">
                <a:solidFill>
                  <a:srgbClr val="1E1E1E"/>
                </a:solidFill>
                <a:latin typeface="Arial"/>
                <a:cs typeface="Arial"/>
              </a:rPr>
              <a:t>Select </a:t>
            </a:r>
            <a:r>
              <a:rPr lang="en-US" sz="1799" b="1" dirty="0">
                <a:solidFill>
                  <a:srgbClr val="0080C7"/>
                </a:solidFill>
                <a:latin typeface="Arial"/>
                <a:cs typeface="Arial"/>
              </a:rPr>
              <a:t>Drug Finder Tool </a:t>
            </a:r>
          </a:p>
          <a:p>
            <a:pPr marL="342797" indent="-342797" defTabSz="914126">
              <a:buFontTx/>
              <a:buAutoNum type="arabicPeriod"/>
              <a:defRPr/>
            </a:pPr>
            <a:endParaRPr lang="en-US" sz="1799" b="1" dirty="0">
              <a:solidFill>
                <a:srgbClr val="0080C7"/>
              </a:solidFill>
              <a:latin typeface="Arial" panose="020B0604020202020204" pitchFamily="34" charset="0"/>
              <a:cs typeface="Arial" panose="020B0604020202020204" pitchFamily="34" charset="0"/>
            </a:endParaRPr>
          </a:p>
          <a:p>
            <a:pPr marL="342797" indent="-342797">
              <a:buFontTx/>
              <a:buAutoNum type="arabicPeriod"/>
              <a:defRPr/>
            </a:pPr>
            <a:r>
              <a:rPr lang="en-US" sz="1799" dirty="0">
                <a:solidFill>
                  <a:srgbClr val="1E1E1E"/>
                </a:solidFill>
                <a:latin typeface="Arial"/>
                <a:cs typeface="Arial"/>
              </a:rPr>
              <a:t>Enter your health plan, plan type and drug list* </a:t>
            </a:r>
          </a:p>
          <a:p>
            <a:pPr marL="342797" indent="-342797">
              <a:buFontTx/>
              <a:buAutoNum type="arabicPeriod"/>
              <a:defRPr/>
            </a:pPr>
            <a:endParaRPr lang="en-US" sz="1799" dirty="0">
              <a:solidFill>
                <a:srgbClr val="005587"/>
              </a:solidFill>
              <a:latin typeface="Arial" panose="020B0604020202020204" pitchFamily="34" charset="0"/>
              <a:cs typeface="Arial" panose="020B0604020202020204" pitchFamily="34" charset="0"/>
            </a:endParaRPr>
          </a:p>
          <a:p>
            <a:pPr>
              <a:defRPr/>
            </a:pPr>
            <a:r>
              <a:rPr lang="en-US" sz="1799" dirty="0">
                <a:solidFill>
                  <a:srgbClr val="1E1E1E"/>
                </a:solidFill>
                <a:latin typeface="Arial"/>
                <a:cs typeface="Arial"/>
              </a:rPr>
              <a:t>4.  The Drug Finder will open in a new tab</a:t>
            </a:r>
          </a:p>
          <a:p>
            <a:pPr marL="342797" indent="-342797" defTabSz="914126">
              <a:buFontTx/>
              <a:buAutoNum type="arabicPeriod"/>
              <a:defRPr/>
            </a:pPr>
            <a:endParaRPr lang="en-US" sz="1799" dirty="0">
              <a:solidFill>
                <a:srgbClr val="1E1E1E"/>
              </a:solidFill>
              <a:latin typeface="Arial" panose="020B0604020202020204" pitchFamily="34" charset="0"/>
              <a:cs typeface="Arial" panose="020B0604020202020204" pitchFamily="34" charset="0"/>
            </a:endParaRPr>
          </a:p>
          <a:p>
            <a:pPr>
              <a:defRPr/>
            </a:pPr>
            <a:r>
              <a:rPr lang="en-US" sz="1799" b="1" dirty="0">
                <a:solidFill>
                  <a:srgbClr val="1E1E1E"/>
                </a:solidFill>
                <a:latin typeface="Arial"/>
                <a:cs typeface="Arial"/>
              </a:rPr>
              <a:t> </a:t>
            </a:r>
            <a:r>
              <a:rPr lang="en-US" sz="1799" dirty="0">
                <a:solidFill>
                  <a:srgbClr val="1E1E1E"/>
                </a:solidFill>
                <a:latin typeface="Arial"/>
                <a:cs typeface="Arial"/>
              </a:rPr>
              <a:t> </a:t>
            </a:r>
            <a:endParaRPr lang="en-US" sz="1799" dirty="0">
              <a:solidFill>
                <a:srgbClr val="1E1E1E"/>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768CB1D-9C80-9BD3-2606-9E8A9F7A3BE0}"/>
              </a:ext>
            </a:extLst>
          </p:cNvPr>
          <p:cNvPicPr>
            <a:picLocks noChangeAspect="1"/>
          </p:cNvPicPr>
          <p:nvPr/>
        </p:nvPicPr>
        <p:blipFill>
          <a:blip r:embed="rId3"/>
          <a:stretch>
            <a:fillRect/>
          </a:stretch>
        </p:blipFill>
        <p:spPr>
          <a:xfrm>
            <a:off x="6163524" y="1459762"/>
            <a:ext cx="5428425" cy="1415557"/>
          </a:xfrm>
          <a:prstGeom prst="rect">
            <a:avLst/>
          </a:prstGeom>
          <a:ln>
            <a:solidFill>
              <a:schemeClr val="accent1"/>
            </a:solidFill>
          </a:ln>
        </p:spPr>
      </p:pic>
      <p:pic>
        <p:nvPicPr>
          <p:cNvPr id="14" name="Picture 13" descr="A screenshot of a computer screen&#10;&#10;Description automatically generated">
            <a:extLst>
              <a:ext uri="{FF2B5EF4-FFF2-40B4-BE49-F238E27FC236}">
                <a16:creationId xmlns:a16="http://schemas.microsoft.com/office/drawing/2014/main" id="{0ACEFDE5-A479-CC6D-BC66-0479963CA221}"/>
              </a:ext>
            </a:extLst>
          </p:cNvPr>
          <p:cNvPicPr>
            <a:picLocks noChangeAspect="1"/>
          </p:cNvPicPr>
          <p:nvPr/>
        </p:nvPicPr>
        <p:blipFill>
          <a:blip r:embed="rId4"/>
          <a:stretch>
            <a:fillRect/>
          </a:stretch>
        </p:blipFill>
        <p:spPr>
          <a:xfrm>
            <a:off x="6168718" y="3063789"/>
            <a:ext cx="5271419" cy="3353022"/>
          </a:xfrm>
          <a:prstGeom prst="rect">
            <a:avLst/>
          </a:prstGeom>
        </p:spPr>
      </p:pic>
    </p:spTree>
    <p:extLst>
      <p:ext uri="{BB962C8B-B14F-4D97-AF65-F5344CB8AC3E}">
        <p14:creationId xmlns:p14="http://schemas.microsoft.com/office/powerpoint/2010/main" val="283700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2C620-0B19-28F8-EF0D-D93D95EC82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B1BC78-2FB8-8F7B-E0C8-9AD06DEE3828}"/>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26</a:t>
            </a:fld>
            <a:endParaRPr lang="en-US" dirty="0"/>
          </a:p>
        </p:txBody>
      </p:sp>
      <p:sp>
        <p:nvSpPr>
          <p:cNvPr id="11" name="Title 4">
            <a:extLst>
              <a:ext uri="{FF2B5EF4-FFF2-40B4-BE49-F238E27FC236}">
                <a16:creationId xmlns:a16="http://schemas.microsoft.com/office/drawing/2014/main" id="{D936D4E0-3B4F-88AB-A3F1-EC435B8EC8D7}"/>
              </a:ext>
            </a:extLst>
          </p:cNvPr>
          <p:cNvSpPr>
            <a:spLocks noGrp="1"/>
          </p:cNvSpPr>
          <p:nvPr>
            <p:ph type="title"/>
          </p:nvPr>
        </p:nvSpPr>
        <p:spPr>
          <a:xfrm>
            <a:off x="457081" y="411481"/>
            <a:ext cx="10969943" cy="577289"/>
          </a:xfrm>
        </p:spPr>
        <p:txBody>
          <a:bodyPr/>
          <a:lstStyle/>
          <a:p>
            <a:pPr>
              <a:lnSpc>
                <a:spcPct val="100000"/>
              </a:lnSpc>
            </a:pPr>
            <a:r>
              <a:rPr lang="en-US" sz="2799" dirty="0">
                <a:latin typeface="+mj-lt"/>
              </a:rPr>
              <a:t>Formulary and Pharmacy Finder – Continued</a:t>
            </a:r>
          </a:p>
        </p:txBody>
      </p:sp>
      <p:sp>
        <p:nvSpPr>
          <p:cNvPr id="13" name="TextBox 12">
            <a:extLst>
              <a:ext uri="{FF2B5EF4-FFF2-40B4-BE49-F238E27FC236}">
                <a16:creationId xmlns:a16="http://schemas.microsoft.com/office/drawing/2014/main" id="{213A08A9-3B01-3F95-586B-E5BB1FC6F800}"/>
              </a:ext>
            </a:extLst>
          </p:cNvPr>
          <p:cNvSpPr txBox="1"/>
          <p:nvPr/>
        </p:nvSpPr>
        <p:spPr>
          <a:xfrm>
            <a:off x="460890" y="1140949"/>
            <a:ext cx="5174695" cy="4246211"/>
          </a:xfrm>
          <a:prstGeom prst="rect">
            <a:avLst/>
          </a:prstGeom>
          <a:noFill/>
        </p:spPr>
        <p:txBody>
          <a:bodyPr wrap="square" lIns="91416" tIns="45708" rIns="91416" bIns="45708" rtlCol="0" anchor="t">
            <a:spAutoFit/>
          </a:bodyPr>
          <a:lstStyle/>
          <a:p>
            <a:pPr marL="342797" indent="-342797">
              <a:buAutoNum type="arabicPeriod"/>
              <a:defRPr/>
            </a:pPr>
            <a:endParaRPr lang="en-US" sz="1799" dirty="0">
              <a:solidFill>
                <a:srgbClr val="1E1E1E"/>
              </a:solidFill>
              <a:latin typeface="Arial"/>
              <a:cs typeface="Arial"/>
            </a:endParaRPr>
          </a:p>
          <a:p>
            <a:pPr>
              <a:defRPr/>
            </a:pPr>
            <a:r>
              <a:rPr lang="en-US" sz="1799" dirty="0">
                <a:solidFill>
                  <a:srgbClr val="1E1E1E"/>
                </a:solidFill>
                <a:latin typeface="Arial"/>
                <a:cs typeface="Arial"/>
              </a:rPr>
              <a:t>5. To access a formulary, select the </a:t>
            </a:r>
            <a:r>
              <a:rPr lang="en-US" sz="1799" b="1" dirty="0">
                <a:solidFill>
                  <a:srgbClr val="0080C7"/>
                </a:solidFill>
                <a:latin typeface="Arial"/>
                <a:cs typeface="Arial"/>
              </a:rPr>
              <a:t>Medicines</a:t>
            </a:r>
            <a:r>
              <a:rPr lang="en-US" sz="1799" dirty="0">
                <a:solidFill>
                  <a:srgbClr val="005587"/>
                </a:solidFill>
                <a:latin typeface="Arial"/>
                <a:cs typeface="Arial"/>
              </a:rPr>
              <a:t> </a:t>
            </a:r>
            <a:br>
              <a:rPr lang="en-US" sz="1799" dirty="0">
                <a:latin typeface="Arial" panose="020B0604020202020204" pitchFamily="34" charset="0"/>
                <a:cs typeface="Arial" panose="020B0604020202020204" pitchFamily="34" charset="0"/>
              </a:rPr>
            </a:br>
            <a:r>
              <a:rPr lang="en-US" sz="1799" dirty="0">
                <a:latin typeface="Arial"/>
                <a:cs typeface="Arial"/>
              </a:rPr>
              <a:t>    </a:t>
            </a:r>
            <a:r>
              <a:rPr lang="en-US" sz="1799" dirty="0">
                <a:solidFill>
                  <a:srgbClr val="1E1E1E"/>
                </a:solidFill>
                <a:latin typeface="Arial"/>
                <a:cs typeface="Arial"/>
              </a:rPr>
              <a:t>tab in the top navigation</a:t>
            </a:r>
            <a:endParaRPr lang="en-US" sz="1799" dirty="0">
              <a:solidFill>
                <a:srgbClr val="1E1E1E"/>
              </a:solidFill>
              <a:latin typeface="Arial" panose="020B0604020202020204" pitchFamily="34" charset="0"/>
              <a:cs typeface="Arial" panose="020B0604020202020204" pitchFamily="34" charset="0"/>
            </a:endParaRPr>
          </a:p>
          <a:p>
            <a:pPr>
              <a:defRPr/>
            </a:pPr>
            <a:r>
              <a:rPr lang="en-US" sz="1799" dirty="0">
                <a:solidFill>
                  <a:srgbClr val="1E1E1E"/>
                </a:solidFill>
                <a:latin typeface="Arial"/>
                <a:cs typeface="Arial"/>
              </a:rPr>
              <a:t>  &gt;Scroll down to the documents section to </a:t>
            </a:r>
            <a:br>
              <a:rPr lang="en-US" sz="1799" dirty="0">
                <a:latin typeface="Arial" panose="020B0604020202020204" pitchFamily="34" charset="0"/>
                <a:cs typeface="Arial" panose="020B0604020202020204" pitchFamily="34" charset="0"/>
              </a:rPr>
            </a:br>
            <a:r>
              <a:rPr lang="en-US" sz="1799" dirty="0">
                <a:solidFill>
                  <a:srgbClr val="1E1E1E"/>
                </a:solidFill>
                <a:latin typeface="Arial"/>
                <a:cs typeface="Arial"/>
              </a:rPr>
              <a:t>          find the Comprehensive Formulary link</a:t>
            </a:r>
            <a:endParaRPr lang="en-US" sz="1799" dirty="0">
              <a:solidFill>
                <a:srgbClr val="1E1E1E"/>
              </a:solidFill>
              <a:latin typeface="Arial" panose="020B0604020202020204" pitchFamily="34" charset="0"/>
              <a:cs typeface="Arial" panose="020B0604020202020204" pitchFamily="34" charset="0"/>
            </a:endParaRPr>
          </a:p>
          <a:p>
            <a:pPr marL="342797" indent="-342797" defTabSz="914126">
              <a:buFontTx/>
              <a:buAutoNum type="arabicPeriod" startAt="4"/>
              <a:defRPr/>
            </a:pPr>
            <a:endParaRPr lang="en-US" sz="1799" dirty="0">
              <a:solidFill>
                <a:srgbClr val="1E1E1E"/>
              </a:solidFill>
              <a:latin typeface="Arial" panose="020B0604020202020204" pitchFamily="34" charset="0"/>
              <a:cs typeface="Arial" panose="020B0604020202020204" pitchFamily="34" charset="0"/>
            </a:endParaRPr>
          </a:p>
          <a:p>
            <a:pPr marL="342797" indent="-342797">
              <a:buAutoNum type="arabicPeriod" startAt="4"/>
              <a:defRPr/>
            </a:pPr>
            <a:endParaRPr lang="en-US" sz="1799" dirty="0">
              <a:solidFill>
                <a:srgbClr val="1E1E1E"/>
              </a:solidFill>
              <a:latin typeface="Arial"/>
              <a:cs typeface="Arial"/>
            </a:endParaRPr>
          </a:p>
          <a:p>
            <a:pPr marL="342797" indent="-342797">
              <a:buAutoNum type="arabicPeriod" startAt="4"/>
              <a:defRPr/>
            </a:pPr>
            <a:endParaRPr lang="en-US" sz="1799" dirty="0">
              <a:solidFill>
                <a:srgbClr val="1E1E1E"/>
              </a:solidFill>
              <a:latin typeface="Arial"/>
              <a:cs typeface="Arial"/>
            </a:endParaRPr>
          </a:p>
          <a:p>
            <a:pPr>
              <a:defRPr/>
            </a:pPr>
            <a:r>
              <a:rPr lang="en-US" sz="1799" dirty="0">
                <a:solidFill>
                  <a:srgbClr val="1E1E1E"/>
                </a:solidFill>
                <a:latin typeface="Arial"/>
                <a:cs typeface="Arial"/>
              </a:rPr>
              <a:t>6. To find a pharmacy, select the </a:t>
            </a:r>
            <a:r>
              <a:rPr lang="en-US" sz="1799" b="1" dirty="0">
                <a:solidFill>
                  <a:srgbClr val="0080C7"/>
                </a:solidFill>
                <a:latin typeface="Arial"/>
                <a:cs typeface="Arial"/>
              </a:rPr>
              <a:t>Pharmacies</a:t>
            </a:r>
            <a:r>
              <a:rPr lang="en-US" sz="1799" dirty="0">
                <a:solidFill>
                  <a:srgbClr val="005587"/>
                </a:solidFill>
                <a:latin typeface="Arial"/>
                <a:cs typeface="Arial"/>
              </a:rPr>
              <a:t> </a:t>
            </a:r>
            <a:br>
              <a:rPr lang="en-US" sz="1799" dirty="0">
                <a:latin typeface="Arial" panose="020B0604020202020204" pitchFamily="34" charset="0"/>
                <a:cs typeface="Arial" panose="020B0604020202020204" pitchFamily="34" charset="0"/>
              </a:rPr>
            </a:br>
            <a:r>
              <a:rPr lang="en-US" sz="1799" dirty="0">
                <a:latin typeface="Arial"/>
                <a:cs typeface="Arial"/>
              </a:rPr>
              <a:t>    </a:t>
            </a:r>
            <a:r>
              <a:rPr lang="en-US" sz="1799" dirty="0">
                <a:solidFill>
                  <a:srgbClr val="1E1E1E"/>
                </a:solidFill>
                <a:latin typeface="Arial"/>
                <a:cs typeface="Arial"/>
              </a:rPr>
              <a:t>tab at the top navigation</a:t>
            </a:r>
          </a:p>
          <a:p>
            <a:pPr>
              <a:defRPr/>
            </a:pPr>
            <a:r>
              <a:rPr lang="en-US" sz="1799" dirty="0">
                <a:solidFill>
                  <a:srgbClr val="1E1E1E"/>
                </a:solidFill>
                <a:latin typeface="Arial"/>
                <a:cs typeface="Arial"/>
              </a:rPr>
              <a:t>  &gt;Select the type of </a:t>
            </a:r>
            <a:r>
              <a:rPr lang="en-US" sz="1799" b="1" dirty="0">
                <a:solidFill>
                  <a:srgbClr val="0080C7"/>
                </a:solidFill>
                <a:latin typeface="Arial"/>
                <a:cs typeface="Arial"/>
              </a:rPr>
              <a:t>Pharmacy</a:t>
            </a:r>
            <a:r>
              <a:rPr lang="en-US" sz="1799" dirty="0">
                <a:solidFill>
                  <a:srgbClr val="1E1E1E"/>
                </a:solidFill>
                <a:latin typeface="Arial"/>
                <a:cs typeface="Arial"/>
              </a:rPr>
              <a:t> (retail, </a:t>
            </a:r>
            <a:br>
              <a:rPr lang="en-US" sz="1799" dirty="0">
                <a:solidFill>
                  <a:srgbClr val="1E1E1E"/>
                </a:solidFill>
                <a:latin typeface="Arial"/>
                <a:cs typeface="Arial"/>
              </a:rPr>
            </a:br>
            <a:r>
              <a:rPr lang="en-US" sz="1799" dirty="0">
                <a:latin typeface="Arial"/>
                <a:cs typeface="Arial"/>
              </a:rPr>
              <a:t>    </a:t>
            </a:r>
            <a:r>
              <a:rPr lang="en-US" sz="1799" dirty="0">
                <a:solidFill>
                  <a:srgbClr val="1E1E1E"/>
                </a:solidFill>
                <a:latin typeface="Arial"/>
                <a:cs typeface="Arial"/>
              </a:rPr>
              <a:t>     preferred retail, mail order, etc.) and </a:t>
            </a:r>
            <a:br>
              <a:rPr lang="en-US" sz="1799" dirty="0">
                <a:solidFill>
                  <a:srgbClr val="1E1E1E"/>
                </a:solidFill>
                <a:latin typeface="Arial"/>
                <a:cs typeface="Arial"/>
              </a:rPr>
            </a:br>
            <a:r>
              <a:rPr lang="en-US" sz="1799" dirty="0">
                <a:solidFill>
                  <a:srgbClr val="1E1E1E"/>
                </a:solidFill>
                <a:latin typeface="Arial"/>
                <a:cs typeface="Arial"/>
              </a:rPr>
              <a:t>         search by ZIP, city and state, or address</a:t>
            </a:r>
          </a:p>
          <a:p>
            <a:pPr marL="342797" indent="-342797" defTabSz="914126">
              <a:buFontTx/>
              <a:buAutoNum type="arabicPeriod" startAt="4"/>
              <a:defRPr/>
            </a:pPr>
            <a:endParaRPr lang="en-US" sz="1799" dirty="0">
              <a:solidFill>
                <a:srgbClr val="1E1E1E"/>
              </a:solidFill>
              <a:latin typeface="Arial" panose="020B0604020202020204" pitchFamily="34" charset="0"/>
              <a:cs typeface="Arial" panose="020B0604020202020204" pitchFamily="34" charset="0"/>
            </a:endParaRPr>
          </a:p>
          <a:p>
            <a:pPr>
              <a:defRPr/>
            </a:pPr>
            <a:r>
              <a:rPr lang="en-US" sz="1799" b="1" dirty="0">
                <a:solidFill>
                  <a:srgbClr val="1E1E1E"/>
                </a:solidFill>
                <a:latin typeface="Arial"/>
                <a:cs typeface="Arial"/>
              </a:rPr>
              <a:t> </a:t>
            </a:r>
            <a:r>
              <a:rPr lang="en-US" sz="1799" dirty="0">
                <a:solidFill>
                  <a:srgbClr val="1E1E1E"/>
                </a:solidFill>
                <a:latin typeface="Arial"/>
                <a:cs typeface="Arial"/>
              </a:rPr>
              <a:t> </a:t>
            </a:r>
            <a:endParaRPr lang="en-US" sz="1799" dirty="0">
              <a:solidFill>
                <a:srgbClr val="1E1E1E"/>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7E07DB1-368E-E5D8-F388-70B4964680BE}"/>
              </a:ext>
            </a:extLst>
          </p:cNvPr>
          <p:cNvPicPr>
            <a:picLocks noChangeAspect="1"/>
          </p:cNvPicPr>
          <p:nvPr/>
        </p:nvPicPr>
        <p:blipFill>
          <a:blip r:embed="rId3"/>
          <a:stretch>
            <a:fillRect/>
          </a:stretch>
        </p:blipFill>
        <p:spPr>
          <a:xfrm>
            <a:off x="6468473" y="1534009"/>
            <a:ext cx="4753642" cy="1009106"/>
          </a:xfrm>
          <a:prstGeom prst="rect">
            <a:avLst/>
          </a:prstGeom>
          <a:ln>
            <a:solidFill>
              <a:schemeClr val="accent1"/>
            </a:solidFill>
          </a:ln>
        </p:spPr>
      </p:pic>
      <p:pic>
        <p:nvPicPr>
          <p:cNvPr id="15" name="Picture 14">
            <a:extLst>
              <a:ext uri="{FF2B5EF4-FFF2-40B4-BE49-F238E27FC236}">
                <a16:creationId xmlns:a16="http://schemas.microsoft.com/office/drawing/2014/main" id="{F1232325-D109-120B-547D-D7FDB3CB338C}"/>
              </a:ext>
            </a:extLst>
          </p:cNvPr>
          <p:cNvPicPr>
            <a:picLocks noChangeAspect="1"/>
          </p:cNvPicPr>
          <p:nvPr/>
        </p:nvPicPr>
        <p:blipFill>
          <a:blip r:embed="rId4"/>
          <a:stretch>
            <a:fillRect/>
          </a:stretch>
        </p:blipFill>
        <p:spPr>
          <a:xfrm>
            <a:off x="6468473" y="2782750"/>
            <a:ext cx="4753642" cy="946745"/>
          </a:xfrm>
          <a:prstGeom prst="rect">
            <a:avLst/>
          </a:prstGeom>
          <a:ln>
            <a:solidFill>
              <a:schemeClr val="accent1"/>
            </a:solidFill>
          </a:ln>
        </p:spPr>
      </p:pic>
      <p:pic>
        <p:nvPicPr>
          <p:cNvPr id="16" name="Picture 15">
            <a:extLst>
              <a:ext uri="{FF2B5EF4-FFF2-40B4-BE49-F238E27FC236}">
                <a16:creationId xmlns:a16="http://schemas.microsoft.com/office/drawing/2014/main" id="{A23E42D1-AE47-3C12-FE2F-8D74016EBB8F}"/>
              </a:ext>
            </a:extLst>
          </p:cNvPr>
          <p:cNvPicPr>
            <a:picLocks/>
          </p:cNvPicPr>
          <p:nvPr/>
        </p:nvPicPr>
        <p:blipFill>
          <a:blip r:embed="rId5"/>
          <a:stretch>
            <a:fillRect/>
          </a:stretch>
        </p:blipFill>
        <p:spPr>
          <a:xfrm>
            <a:off x="6468473" y="3969131"/>
            <a:ext cx="4753642" cy="1005578"/>
          </a:xfrm>
          <a:prstGeom prst="rect">
            <a:avLst/>
          </a:prstGeom>
          <a:ln>
            <a:solidFill>
              <a:schemeClr val="accent1"/>
            </a:solidFill>
          </a:ln>
        </p:spPr>
      </p:pic>
      <p:pic>
        <p:nvPicPr>
          <p:cNvPr id="17" name="Picture 16" descr="A screenshot of a medical form&#10;&#10;Description automatically generated">
            <a:extLst>
              <a:ext uri="{FF2B5EF4-FFF2-40B4-BE49-F238E27FC236}">
                <a16:creationId xmlns:a16="http://schemas.microsoft.com/office/drawing/2014/main" id="{2C4B5FDC-0E4A-CAC2-294F-0A117965AC6B}"/>
              </a:ext>
            </a:extLst>
          </p:cNvPr>
          <p:cNvPicPr>
            <a:picLocks noChangeAspect="1"/>
          </p:cNvPicPr>
          <p:nvPr/>
        </p:nvPicPr>
        <p:blipFill>
          <a:blip r:embed="rId6"/>
          <a:stretch>
            <a:fillRect/>
          </a:stretch>
        </p:blipFill>
        <p:spPr>
          <a:xfrm>
            <a:off x="6397652" y="5135499"/>
            <a:ext cx="4794434" cy="1101238"/>
          </a:xfrm>
          <a:prstGeom prst="rect">
            <a:avLst/>
          </a:prstGeom>
        </p:spPr>
      </p:pic>
    </p:spTree>
    <p:extLst>
      <p:ext uri="{BB962C8B-B14F-4D97-AF65-F5344CB8AC3E}">
        <p14:creationId xmlns:p14="http://schemas.microsoft.com/office/powerpoint/2010/main" val="3496929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27</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2800" dirty="0">
                <a:solidFill>
                  <a:schemeClr val="accent1"/>
                </a:solidFill>
              </a:rPr>
              <a:t>Member ID Cards</a:t>
            </a: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452439" y="2062106"/>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graphicFrame>
        <p:nvGraphicFramePr>
          <p:cNvPr id="8" name="Table 7"/>
          <p:cNvGraphicFramePr>
            <a:graphicFrameLocks noGrp="1"/>
          </p:cNvGraphicFramePr>
          <p:nvPr>
            <p:extLst>
              <p:ext uri="{D42A27DB-BD31-4B8C-83A1-F6EECF244321}">
                <p14:modId xmlns:p14="http://schemas.microsoft.com/office/powerpoint/2010/main" val="3351268325"/>
              </p:ext>
            </p:extLst>
          </p:nvPr>
        </p:nvGraphicFramePr>
        <p:xfrm>
          <a:off x="477564" y="1072953"/>
          <a:ext cx="11061359" cy="374820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51069">
                  <a:extLst>
                    <a:ext uri="{9D8B030D-6E8A-4147-A177-3AD203B41FA5}">
                      <a16:colId xmlns:a16="http://schemas.microsoft.com/office/drawing/2014/main" val="20000"/>
                    </a:ext>
                  </a:extLst>
                </a:gridCol>
                <a:gridCol w="4205145">
                  <a:extLst>
                    <a:ext uri="{9D8B030D-6E8A-4147-A177-3AD203B41FA5}">
                      <a16:colId xmlns:a16="http://schemas.microsoft.com/office/drawing/2014/main" val="20001"/>
                    </a:ext>
                  </a:extLst>
                </a:gridCol>
                <a:gridCol w="4205145">
                  <a:extLst>
                    <a:ext uri="{9D8B030D-6E8A-4147-A177-3AD203B41FA5}">
                      <a16:colId xmlns:a16="http://schemas.microsoft.com/office/drawing/2014/main" val="20002"/>
                    </a:ext>
                  </a:extLst>
                </a:gridCol>
              </a:tblGrid>
              <a:tr h="639913">
                <a:tc>
                  <a:txBody>
                    <a:bodyPr/>
                    <a:lstStyle/>
                    <a:p>
                      <a:pPr algn="ctr"/>
                      <a:r>
                        <a:rPr lang="en-US" sz="1800"/>
                        <a:t>Card Needs</a:t>
                      </a:r>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800" dirty="0"/>
                        <a:t>PDP</a:t>
                      </a:r>
                      <a:endParaRPr lang="en-US" sz="1800" baseline="0" dirty="0"/>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800" dirty="0"/>
                        <a:t>Blue</a:t>
                      </a:r>
                      <a:r>
                        <a:rPr lang="en-US" sz="1800" baseline="0" dirty="0"/>
                        <a:t> Cross Group Medicare Advantage (MA)</a:t>
                      </a:r>
                      <a:endParaRPr lang="en-US" sz="1800" dirty="0"/>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71243">
                <a:tc>
                  <a:txBody>
                    <a:bodyPr/>
                    <a:lstStyle/>
                    <a:p>
                      <a:pPr algn="l"/>
                      <a:r>
                        <a:rPr lang="en-US" sz="1600" b="1"/>
                        <a:t>Member Cards Needed</a:t>
                      </a:r>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sz="1600" kern="1200" dirty="0">
                          <a:solidFill>
                            <a:srgbClr val="0070C0"/>
                          </a:solidFill>
                          <a:latin typeface="+mn-lt"/>
                          <a:ea typeface="+mn-ea"/>
                          <a:cs typeface="+mn-cs"/>
                        </a:rPr>
                        <a:t>Blue Cross Group MedicareRx (PDP)</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4163" lvl="0" indent="-284163" algn="l" defTabSz="685800" rtl="0" eaLnBrk="1" latinLnBrk="0" hangingPunct="1">
                        <a:buFont typeface="Arial" panose="020B0604020202020204" pitchFamily="34" charset="0"/>
                        <a:buChar char="•"/>
                      </a:pPr>
                      <a:r>
                        <a:rPr lang="en-US" sz="1600" kern="1200" dirty="0">
                          <a:solidFill>
                            <a:srgbClr val="0070C0"/>
                          </a:solidFill>
                          <a:latin typeface="+mn-lt"/>
                          <a:ea typeface="+mn-ea"/>
                          <a:cs typeface="+mn-cs"/>
                        </a:rPr>
                        <a:t>Blue Cross Group Medicare Advantage ID Card</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4162">
                <a:tc>
                  <a:txBody>
                    <a:bodyPr/>
                    <a:lstStyle/>
                    <a:p>
                      <a:pPr algn="l"/>
                      <a:r>
                        <a:rPr lang="en-US" sz="1600" b="1"/>
                        <a:t>Hospital</a:t>
                      </a:r>
                      <a:r>
                        <a:rPr lang="en-US" sz="1600" b="1" baseline="0"/>
                        <a:t> / Doctor Visits</a:t>
                      </a:r>
                      <a:endParaRPr lang="en-US" sz="1600" b="1"/>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85750" lvl="0" indent="-285750">
                        <a:spcAft>
                          <a:spcPts val="800"/>
                        </a:spcAft>
                        <a:buFont typeface="Arial" panose="020B0604020202020204" pitchFamily="34" charset="0"/>
                        <a:buChar char="•"/>
                      </a:pPr>
                      <a:r>
                        <a:rPr lang="en-US" sz="1600" dirty="0">
                          <a:solidFill>
                            <a:srgbClr val="000000"/>
                          </a:solidFill>
                        </a:rPr>
                        <a:t>N/A</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4163" lvl="0" indent="-284163" algn="l" defTabSz="685800" rtl="0" eaLnBrk="1" latinLnBrk="0" hangingPunct="1">
                        <a:buFont typeface="Arial" panose="020B0604020202020204" pitchFamily="34" charset="0"/>
                        <a:buChar char="•"/>
                      </a:pPr>
                      <a:r>
                        <a:rPr lang="en-US" sz="1600" kern="1200" dirty="0">
                          <a:solidFill>
                            <a:srgbClr val="0070C0"/>
                          </a:solidFill>
                          <a:latin typeface="+mn-lt"/>
                          <a:ea typeface="+mn-ea"/>
                          <a:cs typeface="+mn-cs"/>
                        </a:rPr>
                        <a:t>Blue Cross Group Medicare Advantage ID Card</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22746">
                <a:tc>
                  <a:txBody>
                    <a:bodyPr/>
                    <a:lstStyle/>
                    <a:p>
                      <a:pPr algn="l"/>
                      <a:r>
                        <a:rPr lang="en-US" sz="1600" b="1" dirty="0"/>
                        <a:t>Pharmacy / </a:t>
                      </a:r>
                      <a:br>
                        <a:rPr lang="en-US" sz="1600" b="1" dirty="0"/>
                      </a:br>
                      <a:r>
                        <a:rPr lang="en-US" sz="1600" b="1" dirty="0"/>
                        <a:t>Prescription Needs</a:t>
                      </a:r>
                    </a:p>
                  </a:txBody>
                  <a:tcPr marL="91416"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87338" lvl="0" indent="-287338" algn="l" defTabSz="685800" rtl="0" eaLnBrk="1" latinLnBrk="0" hangingPunct="1">
                        <a:buFont typeface="Arial" panose="020B0604020202020204" pitchFamily="34" charset="0"/>
                        <a:buChar char="•"/>
                      </a:pPr>
                      <a:r>
                        <a:rPr lang="en-US" sz="1600" kern="1200" dirty="0">
                          <a:solidFill>
                            <a:srgbClr val="0070C0"/>
                          </a:solidFill>
                          <a:latin typeface="+mn-lt"/>
                          <a:ea typeface="+mn-ea"/>
                          <a:cs typeface="+mn-cs"/>
                        </a:rPr>
                        <a:t>Blue Cross Group MedicareRx (PDP)</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4163" lvl="0" indent="-284163" algn="l" defTabSz="685800" rtl="0" eaLnBrk="1" latinLnBrk="0" hangingPunct="1">
                        <a:buFont typeface="Arial" panose="020B0604020202020204" pitchFamily="34" charset="0"/>
                        <a:buChar char="•"/>
                      </a:pPr>
                      <a:r>
                        <a:rPr lang="en-US" sz="1600" kern="1200" dirty="0">
                          <a:solidFill>
                            <a:schemeClr val="tx1"/>
                          </a:solidFill>
                          <a:latin typeface="+mn-lt"/>
                          <a:ea typeface="+mn-ea"/>
                          <a:cs typeface="+mn-cs"/>
                        </a:rPr>
                        <a:t>N/A</a:t>
                      </a:r>
                    </a:p>
                  </a:txBody>
                  <a:tcPr marL="137124" marR="91416" marT="45708" marB="4570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Content Placeholder 2"/>
          <p:cNvSpPr txBox="1">
            <a:spLocks/>
          </p:cNvSpPr>
          <p:nvPr/>
        </p:nvSpPr>
        <p:spPr bwMode="auto">
          <a:xfrm>
            <a:off x="882639" y="5276082"/>
            <a:ext cx="5479838"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1" tIns="60941" rIns="121881" bIns="60941" numCol="1" anchor="t" anchorCtr="0" compatLnSpc="1">
            <a:prstTxWarp prst="textNoShape">
              <a:avLst/>
            </a:prstTxWarp>
          </a:bodyPr>
          <a:lstStyle>
            <a:lvl1pPr marL="342874" indent="-342874" algn="l" rtl="0" fontAlgn="base">
              <a:spcBef>
                <a:spcPct val="40000"/>
              </a:spcBef>
              <a:spcAft>
                <a:spcPct val="0"/>
              </a:spcAft>
              <a:buClr>
                <a:schemeClr val="accent2"/>
              </a:buClr>
              <a:buSzPct val="110000"/>
              <a:buFont typeface="Arial" panose="020B0604020202020204" pitchFamily="34" charset="0"/>
              <a:buChar char="•"/>
              <a:defRPr sz="2200">
                <a:solidFill>
                  <a:schemeClr val="tx1"/>
                </a:solidFill>
                <a:latin typeface="+mn-lt"/>
                <a:ea typeface="+mn-ea"/>
                <a:cs typeface="+mn-cs"/>
              </a:defRPr>
            </a:lvl1pPr>
            <a:lvl2pPr marL="742895" indent="-285729" algn="l" rtl="0" fontAlgn="base">
              <a:spcBef>
                <a:spcPct val="20000"/>
              </a:spcBef>
              <a:spcAft>
                <a:spcPct val="0"/>
              </a:spcAft>
              <a:buChar char="–"/>
              <a:defRPr sz="2000">
                <a:solidFill>
                  <a:schemeClr val="tx1"/>
                </a:solidFill>
                <a:latin typeface="+mn-lt"/>
              </a:defRPr>
            </a:lvl2pPr>
            <a:lvl3pPr marL="1142914" indent="-228584" algn="l" rtl="0" fontAlgn="base">
              <a:spcBef>
                <a:spcPct val="20000"/>
              </a:spcBef>
              <a:spcAft>
                <a:spcPct val="0"/>
              </a:spcAft>
              <a:buChar char="•"/>
              <a:defRPr>
                <a:solidFill>
                  <a:schemeClr val="tx1"/>
                </a:solidFill>
                <a:latin typeface="+mn-lt"/>
              </a:defRPr>
            </a:lvl3pPr>
            <a:lvl4pPr marL="1600080" indent="-228584" algn="l" rtl="0" fontAlgn="base">
              <a:spcBef>
                <a:spcPct val="20000"/>
              </a:spcBef>
              <a:spcAft>
                <a:spcPct val="0"/>
              </a:spcAft>
              <a:buChar char="–"/>
              <a:defRPr sz="1600">
                <a:solidFill>
                  <a:schemeClr val="tx1"/>
                </a:solidFill>
                <a:latin typeface="+mn-lt"/>
              </a:defRPr>
            </a:lvl4pPr>
            <a:lvl5pPr marL="2057246" indent="-228584" algn="l" rtl="0" fontAlgn="base">
              <a:spcBef>
                <a:spcPct val="20000"/>
              </a:spcBef>
              <a:spcAft>
                <a:spcPct val="0"/>
              </a:spcAft>
              <a:buChar char="»"/>
              <a:defRPr sz="2000">
                <a:solidFill>
                  <a:schemeClr val="tx1"/>
                </a:solidFill>
                <a:latin typeface="+mn-lt"/>
              </a:defRPr>
            </a:lvl5pPr>
            <a:lvl6pPr marL="2514412" indent="-228584" algn="l" rtl="0" fontAlgn="base">
              <a:spcBef>
                <a:spcPct val="20000"/>
              </a:spcBef>
              <a:spcAft>
                <a:spcPct val="0"/>
              </a:spcAft>
              <a:buChar char="»"/>
              <a:defRPr sz="2000">
                <a:solidFill>
                  <a:schemeClr val="tx1"/>
                </a:solidFill>
                <a:latin typeface="+mn-lt"/>
              </a:defRPr>
            </a:lvl6pPr>
            <a:lvl7pPr marL="2971576" indent="-228584" algn="l" rtl="0" fontAlgn="base">
              <a:spcBef>
                <a:spcPct val="20000"/>
              </a:spcBef>
              <a:spcAft>
                <a:spcPct val="0"/>
              </a:spcAft>
              <a:buChar char="»"/>
              <a:defRPr sz="2000">
                <a:solidFill>
                  <a:schemeClr val="tx1"/>
                </a:solidFill>
                <a:latin typeface="+mn-lt"/>
              </a:defRPr>
            </a:lvl7pPr>
            <a:lvl8pPr marL="3428744" indent="-228584" algn="l" rtl="0" fontAlgn="base">
              <a:spcBef>
                <a:spcPct val="20000"/>
              </a:spcBef>
              <a:spcAft>
                <a:spcPct val="0"/>
              </a:spcAft>
              <a:buChar char="»"/>
              <a:defRPr sz="2000">
                <a:solidFill>
                  <a:schemeClr val="tx1"/>
                </a:solidFill>
                <a:latin typeface="+mn-lt"/>
              </a:defRPr>
            </a:lvl8pPr>
            <a:lvl9pPr marL="3885910" indent="-228584" algn="l" rtl="0" fontAlgn="base">
              <a:spcBef>
                <a:spcPct val="20000"/>
              </a:spcBef>
              <a:spcAft>
                <a:spcPct val="0"/>
              </a:spcAft>
              <a:buChar char="»"/>
              <a:defRPr sz="2000">
                <a:solidFill>
                  <a:schemeClr val="tx1"/>
                </a:solidFill>
                <a:latin typeface="+mn-lt"/>
              </a:defRPr>
            </a:lvl9pPr>
          </a:lstStyle>
          <a:p>
            <a:pPr marL="0" indent="0">
              <a:spcBef>
                <a:spcPts val="0"/>
              </a:spcBef>
              <a:buNone/>
            </a:pPr>
            <a:r>
              <a:rPr lang="en-US" sz="1600" kern="0" dirty="0"/>
              <a:t>ID cards will be mailed to members by mid-December.</a:t>
            </a:r>
          </a:p>
        </p:txBody>
      </p:sp>
      <p:pic>
        <p:nvPicPr>
          <p:cNvPr id="11" name="Picture 10">
            <a:extLst>
              <a:ext uri="{FF2B5EF4-FFF2-40B4-BE49-F238E27FC236}">
                <a16:creationId xmlns:a16="http://schemas.microsoft.com/office/drawing/2014/main" id="{947B794D-84F2-45E0-874F-2A737CE3A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627" y="5135998"/>
            <a:ext cx="1731907" cy="1142702"/>
          </a:xfrm>
          <a:prstGeom prst="rect">
            <a:avLst/>
          </a:prstGeom>
        </p:spPr>
      </p:pic>
    </p:spTree>
    <p:extLst>
      <p:ext uri="{BB962C8B-B14F-4D97-AF65-F5344CB8AC3E}">
        <p14:creationId xmlns:p14="http://schemas.microsoft.com/office/powerpoint/2010/main" val="226103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pic>
        <p:nvPicPr>
          <p:cNvPr id="7" name="Picture 6" descr="A person holding glasses in his mouth&#10;&#10;Description automatically generated">
            <a:extLst>
              <a:ext uri="{FF2B5EF4-FFF2-40B4-BE49-F238E27FC236}">
                <a16:creationId xmlns:a16="http://schemas.microsoft.com/office/drawing/2014/main" id="{D3408CC4-95D1-2C85-F891-5FA022023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12"/>
          <a:stretch/>
        </p:blipFill>
        <p:spPr>
          <a:xfrm>
            <a:off x="2918591" y="893"/>
            <a:ext cx="9270234" cy="6554541"/>
          </a:xfrm>
          <a:prstGeom prst="rect">
            <a:avLst/>
          </a:prstGeom>
        </p:spPr>
      </p:pic>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28</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10" name="Title 1"/>
          <p:cNvSpPr txBox="1">
            <a:spLocks/>
          </p:cNvSpPr>
          <p:nvPr/>
        </p:nvSpPr>
        <p:spPr>
          <a:xfrm>
            <a:off x="457083" y="411480"/>
            <a:ext cx="7084755" cy="88392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2799" dirty="0">
                <a:solidFill>
                  <a:schemeClr val="accent1"/>
                </a:solidFill>
              </a:rPr>
              <a:t>Next Steps</a:t>
            </a:r>
          </a:p>
        </p:txBody>
      </p:sp>
      <p:sp>
        <p:nvSpPr>
          <p:cNvPr id="3" name="Content Placeholder 2"/>
          <p:cNvSpPr txBox="1">
            <a:spLocks/>
          </p:cNvSpPr>
          <p:nvPr/>
        </p:nvSpPr>
        <p:spPr>
          <a:xfrm>
            <a:off x="457080" y="1181582"/>
            <a:ext cx="7129519" cy="5174393"/>
          </a:xfrm>
          <a:prstGeom prst="rect">
            <a:avLst/>
          </a:prstGeom>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797" indent="-342797">
              <a:spcAft>
                <a:spcPts val="800"/>
              </a:spcAft>
              <a:buClr>
                <a:srgbClr val="0070C0"/>
              </a:buClr>
              <a:buFont typeface="Arial" panose="020B0604020202020204" pitchFamily="34" charset="0"/>
              <a:buAutoNum type="arabicPeriod"/>
            </a:pPr>
            <a:r>
              <a:rPr lang="en-US" dirty="0"/>
              <a:t>Continue to carefully review the materials </a:t>
            </a:r>
            <a:br>
              <a:rPr lang="en-US" dirty="0"/>
            </a:br>
            <a:r>
              <a:rPr lang="en-US" dirty="0"/>
              <a:t>you have received</a:t>
            </a:r>
          </a:p>
          <a:p>
            <a:pPr marL="342797" indent="-342797">
              <a:spcAft>
                <a:spcPts val="800"/>
              </a:spcAft>
              <a:buClr>
                <a:srgbClr val="0070C0"/>
              </a:buClr>
              <a:buFont typeface="Arial" panose="020B0604020202020204" pitchFamily="34" charset="0"/>
              <a:buAutoNum type="arabicPeriod"/>
            </a:pPr>
            <a:r>
              <a:rPr lang="en-US" dirty="0"/>
              <a:t>Use resources provided by OKHEEI and BCBSOK:</a:t>
            </a:r>
            <a:endParaRPr lang="en-US" dirty="0">
              <a:cs typeface="Arial"/>
            </a:endParaRPr>
          </a:p>
          <a:p>
            <a:pPr marL="623701" lvl="2" indent="-277730">
              <a:lnSpc>
                <a:spcPct val="95000"/>
              </a:lnSpc>
              <a:spcBef>
                <a:spcPts val="400"/>
              </a:spcBef>
              <a:spcAft>
                <a:spcPts val="800"/>
              </a:spcAft>
              <a:buClr>
                <a:schemeClr val="tx2"/>
              </a:buClr>
            </a:pPr>
            <a:r>
              <a:rPr lang="en-US" sz="1799" dirty="0"/>
              <a:t>Call the</a:t>
            </a:r>
            <a:r>
              <a:rPr lang="en-US" sz="1799" dirty="0">
                <a:solidFill>
                  <a:srgbClr val="FF0000"/>
                </a:solidFill>
              </a:rPr>
              <a:t> </a:t>
            </a:r>
            <a:r>
              <a:rPr lang="en-US" sz="1800" b="1" dirty="0">
                <a:solidFill>
                  <a:srgbClr val="0070C0"/>
                </a:solidFill>
              </a:rPr>
              <a:t>Education Helpline </a:t>
            </a:r>
            <a:r>
              <a:rPr lang="en-US" sz="1799" b="1" dirty="0">
                <a:solidFill>
                  <a:srgbClr val="0070C0"/>
                </a:solidFill>
              </a:rPr>
              <a:t>at </a:t>
            </a:r>
            <a:br>
              <a:rPr lang="en-US" sz="1799" b="1" dirty="0">
                <a:solidFill>
                  <a:srgbClr val="0070C0"/>
                </a:solidFill>
              </a:rPr>
            </a:br>
            <a:r>
              <a:rPr lang="en-US" sz="1799" b="1" dirty="0">
                <a:solidFill>
                  <a:srgbClr val="0070C0"/>
                </a:solidFill>
              </a:rPr>
              <a:t>1-</a:t>
            </a:r>
            <a:r>
              <a:rPr lang="en-US" sz="1800" b="1" dirty="0">
                <a:solidFill>
                  <a:srgbClr val="0070C0"/>
                </a:solidFill>
              </a:rPr>
              <a:t>877-842-7564 TTY 711</a:t>
            </a:r>
            <a:r>
              <a:rPr lang="en-US" sz="1799" b="1" dirty="0">
                <a:solidFill>
                  <a:srgbClr val="0070C0"/>
                </a:solidFill>
              </a:rPr>
              <a:t> </a:t>
            </a:r>
            <a:r>
              <a:rPr lang="en-US" sz="1799" dirty="0"/>
              <a:t>with questions</a:t>
            </a:r>
          </a:p>
          <a:p>
            <a:pPr marL="623701" lvl="2" indent="-277730">
              <a:lnSpc>
                <a:spcPct val="95000"/>
              </a:lnSpc>
              <a:spcBef>
                <a:spcPts val="400"/>
              </a:spcBef>
              <a:spcAft>
                <a:spcPts val="800"/>
              </a:spcAft>
              <a:buClr>
                <a:schemeClr val="tx2"/>
              </a:buClr>
            </a:pPr>
            <a:r>
              <a:rPr lang="en-US" sz="1799" dirty="0"/>
              <a:t>Billing and </a:t>
            </a:r>
            <a:r>
              <a:rPr lang="en-US" sz="1799"/>
              <a:t>Premium questions: </a:t>
            </a:r>
            <a:r>
              <a:rPr lang="en-US" sz="1799" dirty="0"/>
              <a:t>Contact Makenzie Cross at </a:t>
            </a:r>
            <a:r>
              <a:rPr lang="en-US" sz="1799" dirty="0" err="1"/>
              <a:t>HRPro</a:t>
            </a:r>
            <a:r>
              <a:rPr lang="en-US" sz="1799" dirty="0"/>
              <a:t> at 1-248-556-7974 or </a:t>
            </a:r>
            <a:r>
              <a:rPr lang="en-US" sz="1799" dirty="0">
                <a:hlinkClick r:id="rId4"/>
              </a:rPr>
              <a:t>mcross@hrpro.com</a:t>
            </a:r>
            <a:r>
              <a:rPr lang="en-US" sz="1799" dirty="0"/>
              <a:t>.</a:t>
            </a:r>
          </a:p>
          <a:p>
            <a:pPr marL="308517" indent="-308517">
              <a:spcAft>
                <a:spcPts val="800"/>
              </a:spcAft>
              <a:buClr>
                <a:srgbClr val="0070C0"/>
              </a:buClr>
              <a:buFont typeface="+mj-lt"/>
              <a:buAutoNum type="arabicPeriod"/>
            </a:pPr>
            <a:r>
              <a:rPr lang="en-US" dirty="0"/>
              <a:t>Submit your completed Open Enrollment application </a:t>
            </a:r>
            <a:br>
              <a:rPr lang="en-US" dirty="0"/>
            </a:br>
            <a:r>
              <a:rPr lang="en-US" dirty="0"/>
              <a:t>between 11/1 -11/30/2025.</a:t>
            </a:r>
          </a:p>
          <a:p>
            <a:pPr marL="0" indent="0">
              <a:spcAft>
                <a:spcPts val="800"/>
              </a:spcAft>
              <a:buClr>
                <a:srgbClr val="0070C0"/>
              </a:buClr>
              <a:buNone/>
            </a:pPr>
            <a:r>
              <a:rPr lang="en-US" dirty="0"/>
              <a:t>No action is required from employees unless changes to coverage or dependent information are needed. </a:t>
            </a:r>
          </a:p>
          <a:p>
            <a:pPr marL="0" indent="0">
              <a:spcAft>
                <a:spcPts val="800"/>
              </a:spcAft>
              <a:buClr>
                <a:srgbClr val="0070C0"/>
              </a:buClr>
              <a:buNone/>
            </a:pPr>
            <a:r>
              <a:rPr lang="en-US" dirty="0"/>
              <a:t>Current medical plan selections will automatically carry over to the new carrier.</a:t>
            </a:r>
            <a:endParaRPr lang="en-US" dirty="0">
              <a:solidFill>
                <a:srgbClr val="FF0000"/>
              </a:solidFill>
              <a:cs typeface="Arial" panose="020B0604020202020204"/>
            </a:endParaRPr>
          </a:p>
        </p:txBody>
      </p:sp>
    </p:spTree>
    <p:extLst>
      <p:ext uri="{BB962C8B-B14F-4D97-AF65-F5344CB8AC3E}">
        <p14:creationId xmlns:p14="http://schemas.microsoft.com/office/powerpoint/2010/main" val="1983817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Member Communications</a:t>
            </a:r>
            <a:br>
              <a:rPr lang="en-US" dirty="0"/>
            </a:br>
            <a:r>
              <a:rPr lang="en-US" dirty="0"/>
              <a:t>Welcome Kits</a:t>
            </a:r>
          </a:p>
        </p:txBody>
      </p:sp>
      <p:sp>
        <p:nvSpPr>
          <p:cNvPr id="5" name="TextBox 4">
            <a:extLst>
              <a:ext uri="{FF2B5EF4-FFF2-40B4-BE49-F238E27FC236}">
                <a16:creationId xmlns:a16="http://schemas.microsoft.com/office/drawing/2014/main" id="{922BA2E3-C526-79F2-D17F-68D523880016}"/>
              </a:ext>
            </a:extLst>
          </p:cNvPr>
          <p:cNvSpPr txBox="1"/>
          <p:nvPr/>
        </p:nvSpPr>
        <p:spPr>
          <a:xfrm>
            <a:off x="7879703" y="5601278"/>
            <a:ext cx="7704082" cy="369332"/>
          </a:xfrm>
          <a:prstGeom prst="rect">
            <a:avLst/>
          </a:prstGeom>
          <a:noFill/>
        </p:spPr>
        <p:txBody>
          <a:bodyPr wrap="square">
            <a:spAutoFit/>
          </a:bodyPr>
          <a:lstStyle/>
          <a:p>
            <a:r>
              <a:rPr lang="en-US" sz="1800" b="1" dirty="0">
                <a:solidFill>
                  <a:srgbClr val="FFFFFF"/>
                </a:solidFill>
                <a:latin typeface="Arial" panose="020B0604020202020204"/>
              </a:rPr>
              <a:t>(Representative Samples Shown)</a:t>
            </a:r>
            <a:endParaRPr lang="en-US" dirty="0"/>
          </a:p>
        </p:txBody>
      </p:sp>
    </p:spTree>
    <p:extLst>
      <p:ext uri="{BB962C8B-B14F-4D97-AF65-F5344CB8AC3E}">
        <p14:creationId xmlns:p14="http://schemas.microsoft.com/office/powerpoint/2010/main" val="349386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ABCs of Medicare</a:t>
            </a:r>
          </a:p>
        </p:txBody>
      </p:sp>
    </p:spTree>
    <p:extLst>
      <p:ext uri="{BB962C8B-B14F-4D97-AF65-F5344CB8AC3E}">
        <p14:creationId xmlns:p14="http://schemas.microsoft.com/office/powerpoint/2010/main" val="900407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30</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8" name="Title 5">
            <a:extLst>
              <a:ext uri="{FF2B5EF4-FFF2-40B4-BE49-F238E27FC236}">
                <a16:creationId xmlns:a16="http://schemas.microsoft.com/office/drawing/2014/main" id="{F5B7FEA2-DD98-AA96-D802-D2AC2CD02EF0}"/>
              </a:ext>
            </a:extLst>
          </p:cNvPr>
          <p:cNvSpPr txBox="1">
            <a:spLocks/>
          </p:cNvSpPr>
          <p:nvPr/>
        </p:nvSpPr>
        <p:spPr>
          <a:xfrm>
            <a:off x="457081" y="41148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2800" dirty="0"/>
              <a:t>MA Welcome Kit </a:t>
            </a:r>
          </a:p>
        </p:txBody>
      </p:sp>
      <p:sp>
        <p:nvSpPr>
          <p:cNvPr id="12" name="Content Placeholder 6">
            <a:extLst>
              <a:ext uri="{FF2B5EF4-FFF2-40B4-BE49-F238E27FC236}">
                <a16:creationId xmlns:a16="http://schemas.microsoft.com/office/drawing/2014/main" id="{59039817-7778-0E2E-2CE4-F3691DA953AB}"/>
              </a:ext>
            </a:extLst>
          </p:cNvPr>
          <p:cNvSpPr>
            <a:spLocks noGrp="1"/>
          </p:cNvSpPr>
          <p:nvPr>
            <p:ph idx="1"/>
          </p:nvPr>
        </p:nvSpPr>
        <p:spPr>
          <a:xfrm>
            <a:off x="452675" y="1126891"/>
            <a:ext cx="11445011" cy="612844"/>
          </a:xfrm>
        </p:spPr>
        <p:txBody>
          <a:bodyPr/>
          <a:lstStyle/>
          <a:p>
            <a:pPr marL="0" indent="0">
              <a:spcBef>
                <a:spcPts val="0"/>
              </a:spcBef>
              <a:spcAft>
                <a:spcPts val="0"/>
              </a:spcAft>
              <a:buNone/>
            </a:pPr>
            <a:r>
              <a:rPr lang="en-US" sz="1799" dirty="0"/>
              <a:t>Welcome Kits will be mailed to new enrollees in mid to late December. </a:t>
            </a:r>
          </a:p>
          <a:p>
            <a:pPr marL="0" indent="0">
              <a:spcBef>
                <a:spcPts val="0"/>
              </a:spcBef>
              <a:spcAft>
                <a:spcPts val="0"/>
              </a:spcAft>
              <a:buNone/>
            </a:pPr>
            <a:r>
              <a:rPr lang="en-US" sz="1799" dirty="0"/>
              <a:t>The kit includes the following:</a:t>
            </a:r>
          </a:p>
          <a:p>
            <a:pPr marL="0" indent="0">
              <a:spcBef>
                <a:spcPts val="0"/>
              </a:spcBef>
              <a:spcAft>
                <a:spcPts val="0"/>
              </a:spcAft>
              <a:buNone/>
            </a:pPr>
            <a:endParaRPr lang="en-US" sz="1799" dirty="0"/>
          </a:p>
          <a:p>
            <a:pPr marL="0" indent="0">
              <a:spcBef>
                <a:spcPts val="0"/>
              </a:spcBef>
              <a:spcAft>
                <a:spcPts val="0"/>
              </a:spcAft>
              <a:buNone/>
            </a:pPr>
            <a:endParaRPr lang="en-US" sz="1799" dirty="0"/>
          </a:p>
        </p:txBody>
      </p:sp>
      <p:graphicFrame>
        <p:nvGraphicFramePr>
          <p:cNvPr id="13" name="Table 2">
            <a:extLst>
              <a:ext uri="{FF2B5EF4-FFF2-40B4-BE49-F238E27FC236}">
                <a16:creationId xmlns:a16="http://schemas.microsoft.com/office/drawing/2014/main" id="{0E4E70E1-FEB1-4E23-7F8F-06773947A128}"/>
              </a:ext>
            </a:extLst>
          </p:cNvPr>
          <p:cNvGraphicFramePr>
            <a:graphicFrameLocks noGrp="1"/>
          </p:cNvGraphicFramePr>
          <p:nvPr>
            <p:extLst>
              <p:ext uri="{D42A27DB-BD31-4B8C-83A1-F6EECF244321}">
                <p14:modId xmlns:p14="http://schemas.microsoft.com/office/powerpoint/2010/main" val="2586869306"/>
              </p:ext>
            </p:extLst>
          </p:nvPr>
        </p:nvGraphicFramePr>
        <p:xfrm>
          <a:off x="457079" y="2084348"/>
          <a:ext cx="7313295" cy="2167600"/>
        </p:xfrm>
        <a:graphic>
          <a:graphicData uri="http://schemas.openxmlformats.org/drawingml/2006/table">
            <a:tbl>
              <a:tblPr firstRow="1" bandRow="1">
                <a:tableStyleId>{5C22544A-7EE6-4342-B048-85BDC9FD1C3A}</a:tableStyleId>
              </a:tblPr>
              <a:tblGrid>
                <a:gridCol w="2742486">
                  <a:extLst>
                    <a:ext uri="{9D8B030D-6E8A-4147-A177-3AD203B41FA5}">
                      <a16:colId xmlns:a16="http://schemas.microsoft.com/office/drawing/2014/main" val="131168500"/>
                    </a:ext>
                  </a:extLst>
                </a:gridCol>
                <a:gridCol w="4570809">
                  <a:extLst>
                    <a:ext uri="{9D8B030D-6E8A-4147-A177-3AD203B41FA5}">
                      <a16:colId xmlns:a16="http://schemas.microsoft.com/office/drawing/2014/main" val="300414998"/>
                    </a:ext>
                  </a:extLst>
                </a:gridCol>
              </a:tblGrid>
              <a:tr h="518339">
                <a:tc>
                  <a:txBody>
                    <a:bodyPr/>
                    <a:lstStyle/>
                    <a:p>
                      <a:r>
                        <a:rPr lang="en-US" sz="1400" b="1">
                          <a:solidFill>
                            <a:schemeClr val="accent1"/>
                          </a:solidFill>
                        </a:rPr>
                        <a:t>Welcome Brochure</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0">
                          <a:solidFill>
                            <a:schemeClr val="tx1"/>
                          </a:solidFill>
                        </a:rPr>
                        <a:t>Information about how to use the Plans and details about benefit coverage</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9522637"/>
                  </a:ext>
                </a:extLst>
              </a:tr>
              <a:tr h="51833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a:solidFill>
                            <a:schemeClr val="accent1"/>
                          </a:solidFill>
                        </a:rPr>
                        <a:t>Star Rating</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300" dirty="0"/>
                        <a:t>Star Ratings inform members on the Plan’s performance across CMS evaluation criteria</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93455194"/>
                  </a:ext>
                </a:extLst>
              </a:tr>
              <a:tr h="7539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kern="1200">
                        <a:solidFill>
                          <a:schemeClr val="accent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kern="1200">
                          <a:solidFill>
                            <a:schemeClr val="accent1"/>
                          </a:solidFill>
                          <a:latin typeface="+mn-lt"/>
                          <a:ea typeface="+mn-ea"/>
                          <a:cs typeface="+mn-cs"/>
                        </a:rPr>
                        <a:t>Directory Notice</a:t>
                      </a:r>
                    </a:p>
                  </a:txBody>
                  <a:tcPr marL="137124"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400"/>
                        <a:t>Member instructions for accessing Plan documents online that includes Provider and Pharmacy directory and an EOC Notice</a:t>
                      </a:r>
                    </a:p>
                  </a:txBody>
                  <a:tcPr marL="91416"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49648677"/>
                  </a:ext>
                </a:extLst>
              </a:tr>
              <a:tr h="37697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a:solidFill>
                            <a:schemeClr val="accent1"/>
                          </a:solidFill>
                        </a:rPr>
                        <a:t>ND Multi Language Insert</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300" dirty="0"/>
                        <a:t>Informs on the availability of language assistance services</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13473744"/>
                  </a:ext>
                </a:extLst>
              </a:tr>
            </a:tbl>
          </a:graphicData>
        </a:graphic>
      </p:graphicFrame>
      <p:pic>
        <p:nvPicPr>
          <p:cNvPr id="14" name="Picture 13">
            <a:extLst>
              <a:ext uri="{FF2B5EF4-FFF2-40B4-BE49-F238E27FC236}">
                <a16:creationId xmlns:a16="http://schemas.microsoft.com/office/drawing/2014/main" id="{FBA0E93B-B552-733E-5399-91C0C01B33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6994" y="1380918"/>
            <a:ext cx="3542149" cy="4341078"/>
          </a:xfrm>
          <a:prstGeom prst="rect">
            <a:avLst/>
          </a:prstGeom>
          <a:noFill/>
          <a:ln>
            <a:solidFill>
              <a:schemeClr val="tx1"/>
            </a:solidFill>
          </a:ln>
        </p:spPr>
      </p:pic>
    </p:spTree>
    <p:extLst>
      <p:ext uri="{BB962C8B-B14F-4D97-AF65-F5344CB8AC3E}">
        <p14:creationId xmlns:p14="http://schemas.microsoft.com/office/powerpoint/2010/main" val="2926871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31</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8" name="Title 5"/>
          <p:cNvSpPr txBox="1">
            <a:spLocks/>
          </p:cNvSpPr>
          <p:nvPr/>
        </p:nvSpPr>
        <p:spPr>
          <a:xfrm>
            <a:off x="457081" y="41148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2800" dirty="0"/>
              <a:t>PDP Welcome Kit </a:t>
            </a:r>
          </a:p>
        </p:txBody>
      </p:sp>
      <p:sp>
        <p:nvSpPr>
          <p:cNvPr id="12" name="Content Placeholder 6">
            <a:extLst>
              <a:ext uri="{FF2B5EF4-FFF2-40B4-BE49-F238E27FC236}">
                <a16:creationId xmlns:a16="http://schemas.microsoft.com/office/drawing/2014/main" id="{B3229B9E-9BA2-A98C-199F-FA7A7417639C}"/>
              </a:ext>
            </a:extLst>
          </p:cNvPr>
          <p:cNvSpPr>
            <a:spLocks noGrp="1"/>
          </p:cNvSpPr>
          <p:nvPr>
            <p:ph idx="1"/>
          </p:nvPr>
        </p:nvSpPr>
        <p:spPr>
          <a:xfrm>
            <a:off x="457080" y="979046"/>
            <a:ext cx="11445011" cy="825307"/>
          </a:xfrm>
        </p:spPr>
        <p:txBody>
          <a:bodyPr/>
          <a:lstStyle/>
          <a:p>
            <a:pPr marL="0" indent="0">
              <a:buNone/>
            </a:pPr>
            <a:r>
              <a:rPr lang="en-US" sz="1799" dirty="0"/>
              <a:t>Welcome Kits will be mailed to new enrollees in mid to late December. </a:t>
            </a:r>
          </a:p>
          <a:p>
            <a:pPr marL="0" indent="0">
              <a:buNone/>
            </a:pPr>
            <a:r>
              <a:rPr lang="en-US" sz="1799" dirty="0"/>
              <a:t>The kit includes the following:</a:t>
            </a:r>
          </a:p>
          <a:p>
            <a:pPr marL="0" indent="0">
              <a:buNone/>
            </a:pPr>
            <a:endParaRPr lang="en-US" sz="1799" dirty="0"/>
          </a:p>
          <a:p>
            <a:pPr marL="0" indent="0">
              <a:buNone/>
            </a:pPr>
            <a:endParaRPr lang="en-US" sz="1799" dirty="0"/>
          </a:p>
        </p:txBody>
      </p:sp>
      <p:graphicFrame>
        <p:nvGraphicFramePr>
          <p:cNvPr id="34" name="Table 2">
            <a:extLst>
              <a:ext uri="{FF2B5EF4-FFF2-40B4-BE49-F238E27FC236}">
                <a16:creationId xmlns:a16="http://schemas.microsoft.com/office/drawing/2014/main" id="{50DFDE1A-C958-4955-A082-EC864278A5FF}"/>
              </a:ext>
            </a:extLst>
          </p:cNvPr>
          <p:cNvGraphicFramePr>
            <a:graphicFrameLocks noGrp="1"/>
          </p:cNvGraphicFramePr>
          <p:nvPr>
            <p:extLst>
              <p:ext uri="{D42A27DB-BD31-4B8C-83A1-F6EECF244321}">
                <p14:modId xmlns:p14="http://schemas.microsoft.com/office/powerpoint/2010/main" val="2754197690"/>
              </p:ext>
            </p:extLst>
          </p:nvPr>
        </p:nvGraphicFramePr>
        <p:xfrm>
          <a:off x="457080" y="1962216"/>
          <a:ext cx="7313295" cy="2376987"/>
        </p:xfrm>
        <a:graphic>
          <a:graphicData uri="http://schemas.openxmlformats.org/drawingml/2006/table">
            <a:tbl>
              <a:tblPr firstRow="1" bandRow="1">
                <a:tableStyleId>{5C22544A-7EE6-4342-B048-85BDC9FD1C3A}</a:tableStyleId>
              </a:tblPr>
              <a:tblGrid>
                <a:gridCol w="2742486">
                  <a:extLst>
                    <a:ext uri="{9D8B030D-6E8A-4147-A177-3AD203B41FA5}">
                      <a16:colId xmlns:a16="http://schemas.microsoft.com/office/drawing/2014/main" val="131168500"/>
                    </a:ext>
                  </a:extLst>
                </a:gridCol>
                <a:gridCol w="4570809">
                  <a:extLst>
                    <a:ext uri="{9D8B030D-6E8A-4147-A177-3AD203B41FA5}">
                      <a16:colId xmlns:a16="http://schemas.microsoft.com/office/drawing/2014/main" val="300414998"/>
                    </a:ext>
                  </a:extLst>
                </a:gridCol>
              </a:tblGrid>
              <a:tr h="548497">
                <a:tc>
                  <a:txBody>
                    <a:bodyPr/>
                    <a:lstStyle/>
                    <a:p>
                      <a:r>
                        <a:rPr lang="en-US" sz="1400" b="1">
                          <a:solidFill>
                            <a:schemeClr val="accent1"/>
                          </a:solidFill>
                        </a:rPr>
                        <a:t>Welcome Brochure</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0">
                          <a:solidFill>
                            <a:schemeClr val="tx1"/>
                          </a:solidFill>
                        </a:rPr>
                        <a:t>Information about how to use the Plans and details </a:t>
                      </a:r>
                      <a:br>
                        <a:rPr lang="en-US" sz="1300" b="0">
                          <a:solidFill>
                            <a:schemeClr val="tx1"/>
                          </a:solidFill>
                        </a:rPr>
                      </a:br>
                      <a:r>
                        <a:rPr lang="en-US" sz="1300" b="0">
                          <a:solidFill>
                            <a:schemeClr val="tx1"/>
                          </a:solidFill>
                        </a:rPr>
                        <a:t>about benefit coverage</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9522637"/>
                  </a:ext>
                </a:extLst>
              </a:tr>
              <a:tr h="54849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Star Rating</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300" dirty="0"/>
                        <a:t>Star Ratings inform members on the Plan’s performance across CMS evaluation criteria</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93455194"/>
                  </a:ext>
                </a:extLst>
              </a:tr>
              <a:tr h="7313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kern="1200">
                          <a:solidFill>
                            <a:schemeClr val="accent1"/>
                          </a:solidFill>
                          <a:latin typeface="+mn-lt"/>
                          <a:ea typeface="+mn-ea"/>
                          <a:cs typeface="+mn-cs"/>
                        </a:rPr>
                        <a:t>Directory Notice</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400" dirty="0"/>
                        <a:t>Member instructions for accessing Plan documents online that includes Provider and Pharmacy directory and an EOC Notice</a:t>
                      </a:r>
                    </a:p>
                  </a:txBody>
                  <a:tcPr marL="137124" marR="91416" marT="45708" marB="4570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49648677"/>
                  </a:ext>
                </a:extLst>
              </a:tr>
              <a:tr h="54849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a:solidFill>
                            <a:schemeClr val="accent1"/>
                          </a:solidFill>
                        </a:rPr>
                        <a:t>ND Multi Language Insert</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1">
                        <a:lumMod val="10000"/>
                        <a:lumOff val="90000"/>
                      </a:schemeClr>
                    </a:solidFill>
                  </a:tcPr>
                </a:tc>
                <a:tc>
                  <a:txBody>
                    <a:bodyPr/>
                    <a:lstStyle/>
                    <a:p>
                      <a:r>
                        <a:rPr lang="en-US" sz="1300" dirty="0"/>
                        <a:t>Informs on the availability of language assistance services</a:t>
                      </a:r>
                    </a:p>
                  </a:txBody>
                  <a:tcPr marL="137124" marR="91416" marT="45708" marB="4570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13473744"/>
                  </a:ext>
                </a:extLst>
              </a:tr>
            </a:tbl>
          </a:graphicData>
        </a:graphic>
      </p:graphicFrame>
      <p:pic>
        <p:nvPicPr>
          <p:cNvPr id="13" name="Picture 12">
            <a:extLst>
              <a:ext uri="{FF2B5EF4-FFF2-40B4-BE49-F238E27FC236}">
                <a16:creationId xmlns:a16="http://schemas.microsoft.com/office/drawing/2014/main" id="{1D72E564-AB05-9182-207E-6CBBB4B226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90702" y="990085"/>
            <a:ext cx="3811389" cy="4529262"/>
          </a:xfrm>
          <a:prstGeom prst="rect">
            <a:avLst/>
          </a:prstGeom>
          <a:solidFill>
            <a:schemeClr val="bg1">
              <a:alpha val="97000"/>
            </a:schemeClr>
          </a:solidFill>
          <a:ln>
            <a:solidFill>
              <a:schemeClr val="tx1"/>
            </a:solidFill>
          </a:ln>
        </p:spPr>
      </p:pic>
    </p:spTree>
    <p:extLst>
      <p:ext uri="{BB962C8B-B14F-4D97-AF65-F5344CB8AC3E}">
        <p14:creationId xmlns:p14="http://schemas.microsoft.com/office/powerpoint/2010/main" val="352135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reading a book&#10;&#10;Description automatically generated">
            <a:extLst>
              <a:ext uri="{FF2B5EF4-FFF2-40B4-BE49-F238E27FC236}">
                <a16:creationId xmlns:a16="http://schemas.microsoft.com/office/drawing/2014/main" id="{269F831D-CCE8-D5DC-57B7-F58BDE0AB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257"/>
          <a:stretch/>
        </p:blipFill>
        <p:spPr>
          <a:xfrm>
            <a:off x="2796283" y="893"/>
            <a:ext cx="9413239" cy="6554541"/>
          </a:xfrm>
          <a:prstGeom prst="rect">
            <a:avLst/>
          </a:prstGeom>
        </p:spPr>
      </p:pic>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pic>
        <p:nvPicPr>
          <p:cNvPr id="13" name="Picture 12" descr="A person holding mailboxes in front of her&#10;&#10;Description automatically generated">
            <a:extLst>
              <a:ext uri="{FF2B5EF4-FFF2-40B4-BE49-F238E27FC236}">
                <a16:creationId xmlns:a16="http://schemas.microsoft.com/office/drawing/2014/main" id="{20FBDED8-98F5-6F2D-FA21-154396CBE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246"/>
          <a:stretch/>
        </p:blipFill>
        <p:spPr>
          <a:xfrm>
            <a:off x="3761513" y="893"/>
            <a:ext cx="8431265" cy="6554541"/>
          </a:xfrm>
          <a:prstGeom prst="rect">
            <a:avLst/>
          </a:prstGeom>
        </p:spPr>
      </p:pic>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32</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8" name="Title 4">
            <a:extLst>
              <a:ext uri="{FF2B5EF4-FFF2-40B4-BE49-F238E27FC236}">
                <a16:creationId xmlns:a16="http://schemas.microsoft.com/office/drawing/2014/main" id="{61CCF4D3-7698-572E-7F14-E2CE0B87D36C}"/>
              </a:ext>
            </a:extLst>
          </p:cNvPr>
          <p:cNvSpPr txBox="1">
            <a:spLocks/>
          </p:cNvSpPr>
          <p:nvPr/>
        </p:nvSpPr>
        <p:spPr>
          <a:xfrm>
            <a:off x="552774" y="44432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r>
              <a:rPr lang="en-US" sz="2800" dirty="0"/>
              <a:t>Ongoing Communication</a:t>
            </a:r>
          </a:p>
        </p:txBody>
      </p:sp>
      <p:sp>
        <p:nvSpPr>
          <p:cNvPr id="12" name="Content Placeholder 3">
            <a:extLst>
              <a:ext uri="{FF2B5EF4-FFF2-40B4-BE49-F238E27FC236}">
                <a16:creationId xmlns:a16="http://schemas.microsoft.com/office/drawing/2014/main" id="{5D7D16EA-5D60-2C8D-B801-B824F13B097F}"/>
              </a:ext>
            </a:extLst>
          </p:cNvPr>
          <p:cNvSpPr>
            <a:spLocks noGrp="1"/>
          </p:cNvSpPr>
          <p:nvPr>
            <p:ph idx="1"/>
          </p:nvPr>
        </p:nvSpPr>
        <p:spPr>
          <a:xfrm>
            <a:off x="457200" y="1279525"/>
            <a:ext cx="6637283" cy="4217385"/>
          </a:xfrm>
        </p:spPr>
        <p:txBody>
          <a:bodyPr/>
          <a:lstStyle/>
          <a:p>
            <a:r>
              <a:rPr lang="en-US" sz="1799" dirty="0"/>
              <a:t>Once you are a member, your plan becomes </a:t>
            </a:r>
            <a:br>
              <a:rPr lang="en-US" sz="1799" dirty="0"/>
            </a:br>
            <a:r>
              <a:rPr lang="en-US" sz="1799" b="1" dirty="0">
                <a:solidFill>
                  <a:schemeClr val="tx2"/>
                </a:solidFill>
              </a:rPr>
              <a:t>your partner in health</a:t>
            </a:r>
            <a:r>
              <a:rPr lang="en-US" sz="1799" dirty="0"/>
              <a:t>. </a:t>
            </a:r>
          </a:p>
          <a:p>
            <a:r>
              <a:rPr lang="en-US" sz="1799" dirty="0"/>
              <a:t>We’ll send helpful health reminders for preventive actions </a:t>
            </a:r>
            <a:br>
              <a:rPr lang="en-US" sz="1799" dirty="0"/>
            </a:br>
            <a:r>
              <a:rPr lang="en-US" sz="1799" dirty="0"/>
              <a:t>such as immunizations and screenings throughout the year.</a:t>
            </a:r>
          </a:p>
          <a:p>
            <a:r>
              <a:rPr lang="en-US" sz="1799" dirty="0"/>
              <a:t>We’ll also send you holiday, birthday and courtesy cards </a:t>
            </a:r>
            <a:br>
              <a:rPr lang="en-US" sz="1799" dirty="0"/>
            </a:br>
            <a:r>
              <a:rPr lang="en-US" sz="1799" dirty="0"/>
              <a:t>as we continue to stay connected.</a:t>
            </a:r>
          </a:p>
          <a:p>
            <a:r>
              <a:rPr lang="en-US" sz="1799" dirty="0"/>
              <a:t>If you have a special medical condition, you may receive </a:t>
            </a:r>
            <a:br>
              <a:rPr lang="en-US" sz="1799" dirty="0"/>
            </a:br>
            <a:r>
              <a:rPr lang="en-US" sz="1799" dirty="0"/>
              <a:t>personalized communication from our medical professionals </a:t>
            </a:r>
            <a:br>
              <a:rPr lang="en-US" sz="1799" dirty="0"/>
            </a:br>
            <a:r>
              <a:rPr lang="en-US" sz="1799" dirty="0"/>
              <a:t>who can help you manage your health and find resources </a:t>
            </a:r>
            <a:br>
              <a:rPr lang="en-US" sz="1799" dirty="0"/>
            </a:br>
            <a:r>
              <a:rPr lang="en-US" sz="1799" dirty="0"/>
              <a:t>just for you.</a:t>
            </a:r>
          </a:p>
        </p:txBody>
      </p:sp>
    </p:spTree>
    <p:extLst>
      <p:ext uri="{BB962C8B-B14F-4D97-AF65-F5344CB8AC3E}">
        <p14:creationId xmlns:p14="http://schemas.microsoft.com/office/powerpoint/2010/main" val="4268709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Disclaimers</a:t>
            </a:r>
          </a:p>
        </p:txBody>
      </p:sp>
    </p:spTree>
    <p:extLst>
      <p:ext uri="{BB962C8B-B14F-4D97-AF65-F5344CB8AC3E}">
        <p14:creationId xmlns:p14="http://schemas.microsoft.com/office/powerpoint/2010/main" val="2254567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34</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sp>
        <p:nvSpPr>
          <p:cNvPr id="10" name="Title 1"/>
          <p:cNvSpPr txBox="1">
            <a:spLocks/>
          </p:cNvSpPr>
          <p:nvPr/>
        </p:nvSpPr>
        <p:spPr>
          <a:xfrm>
            <a:off x="457083" y="411480"/>
            <a:ext cx="7084755" cy="88392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799" dirty="0">
              <a:solidFill>
                <a:schemeClr val="accent1"/>
              </a:solidFill>
            </a:endParaRPr>
          </a:p>
        </p:txBody>
      </p:sp>
      <p:sp>
        <p:nvSpPr>
          <p:cNvPr id="3" name="Title 1">
            <a:extLst>
              <a:ext uri="{FF2B5EF4-FFF2-40B4-BE49-F238E27FC236}">
                <a16:creationId xmlns:a16="http://schemas.microsoft.com/office/drawing/2014/main" id="{51249B99-4CC8-7F1C-5C80-53D22FE29B09}"/>
              </a:ext>
            </a:extLst>
          </p:cNvPr>
          <p:cNvSpPr txBox="1">
            <a:spLocks/>
          </p:cNvSpPr>
          <p:nvPr/>
        </p:nvSpPr>
        <p:spPr>
          <a:xfrm>
            <a:off x="457080" y="412266"/>
            <a:ext cx="10969943" cy="595157"/>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r>
              <a:rPr lang="en-US" sz="2800" dirty="0"/>
              <a:t>Important Plan Information</a:t>
            </a:r>
          </a:p>
        </p:txBody>
      </p:sp>
      <p:sp>
        <p:nvSpPr>
          <p:cNvPr id="8" name="Rectangle 7">
            <a:extLst>
              <a:ext uri="{FF2B5EF4-FFF2-40B4-BE49-F238E27FC236}">
                <a16:creationId xmlns:a16="http://schemas.microsoft.com/office/drawing/2014/main" id="{D68D5347-3831-B89B-F98D-A5783B3E97B2}"/>
              </a:ext>
            </a:extLst>
          </p:cNvPr>
          <p:cNvSpPr/>
          <p:nvPr/>
        </p:nvSpPr>
        <p:spPr>
          <a:xfrm>
            <a:off x="457080" y="1126891"/>
            <a:ext cx="11279069" cy="5658985"/>
          </a:xfrm>
          <a:prstGeom prst="rect">
            <a:avLst/>
          </a:prstGeom>
        </p:spPr>
        <p:txBody>
          <a:bodyPr wrap="square">
            <a:spAutoFit/>
          </a:bodyPr>
          <a:lstStyle/>
          <a:p>
            <a:r>
              <a:rPr lang="en-US" sz="1400" dirty="0">
                <a:cs typeface="Arial" panose="020B0604020202020204" pitchFamily="34" charset="0"/>
              </a:rPr>
              <a:t>Blue Cross®, Blue Shield® and the Cross and Shield Symbols are registered service marks of the Blue Cross and Blue Shield Association, an association of independent Blue Cross and Blue Shield Plans. </a:t>
            </a:r>
          </a:p>
          <a:p>
            <a:r>
              <a:rPr lang="en-US" sz="1400" b="1" i="1" dirty="0"/>
              <a:t>Prescription Drug Plan Disclaimer: </a:t>
            </a:r>
            <a:r>
              <a:rPr lang="en-US" sz="1400" dirty="0"/>
              <a:t>Prescription drug plans provided by Blue Cross and Blue Shield of Oklahoma, which refers to Health Care Service Corporation, a Mutual Legal Reserve Company (HCSC), an Independent Licensee of the Blue Cross and Blue Shield Association. A Medicare-approved Part D sponsor. Enrollment in HCSC's plans depends on contract renewal.</a:t>
            </a:r>
          </a:p>
          <a:p>
            <a:r>
              <a:rPr lang="en-US" sz="1400" b="1" i="1" dirty="0"/>
              <a:t>Medicare Advantage Plan Disclaimer: </a:t>
            </a:r>
            <a:r>
              <a:rPr lang="en-US" sz="1400" dirty="0">
                <a:ea typeface="Calibri" panose="020F0502020204030204" pitchFamily="34" charset="0"/>
                <a:cs typeface="Times New Roman" panose="02020603050405020304" pitchFamily="18" charset="0"/>
              </a:rPr>
              <a:t>HMO plans provided by Blue Cross and Blue Shield of Oklahoma, which refers to GHS Health Maintenance Organization, Inc. d/b/a </a:t>
            </a:r>
            <a:r>
              <a:rPr lang="en-US" sz="1400" dirty="0" err="1">
                <a:ea typeface="Calibri" panose="020F0502020204030204" pitchFamily="34" charset="0"/>
                <a:cs typeface="Times New Roman" panose="02020603050405020304" pitchFamily="18" charset="0"/>
              </a:rPr>
              <a:t>BlueLincs</a:t>
            </a:r>
            <a:r>
              <a:rPr lang="en-US" sz="1400" dirty="0">
                <a:ea typeface="Calibri" panose="020F0502020204030204" pitchFamily="34" charset="0"/>
                <a:cs typeface="Times New Roman" panose="02020603050405020304" pitchFamily="18" charset="0"/>
              </a:rPr>
              <a:t> HMO (</a:t>
            </a:r>
            <a:r>
              <a:rPr lang="en-US" sz="1400" dirty="0" err="1">
                <a:ea typeface="Calibri" panose="020F0502020204030204" pitchFamily="34" charset="0"/>
                <a:cs typeface="Times New Roman" panose="02020603050405020304" pitchFamily="18" charset="0"/>
              </a:rPr>
              <a:t>BlueLincs</a:t>
            </a:r>
            <a:r>
              <a:rPr lang="en-US" sz="1400" dirty="0">
                <a:ea typeface="Calibri" panose="020F0502020204030204" pitchFamily="34" charset="0"/>
                <a:cs typeface="Times New Roman" panose="02020603050405020304" pitchFamily="18" charset="0"/>
              </a:rPr>
              <a:t>). HMO and PPO employer/union group plans provided by Health Care Service Corporation, a Mutual Legal Reserve Company (HCSC). HCSC and </a:t>
            </a:r>
            <a:r>
              <a:rPr lang="en-US" sz="1400" dirty="0" err="1">
                <a:ea typeface="Calibri" panose="020F0502020204030204" pitchFamily="34" charset="0"/>
                <a:cs typeface="Times New Roman" panose="02020603050405020304" pitchFamily="18" charset="0"/>
              </a:rPr>
              <a:t>BlueLincs</a:t>
            </a:r>
            <a:r>
              <a:rPr lang="en-US" sz="1400" dirty="0">
                <a:ea typeface="Calibri" panose="020F0502020204030204" pitchFamily="34" charset="0"/>
                <a:cs typeface="Times New Roman" panose="02020603050405020304" pitchFamily="18" charset="0"/>
              </a:rPr>
              <a:t> are Independent Licensee of the Blue Cross and Blue Shield Association. HCSC and </a:t>
            </a:r>
            <a:r>
              <a:rPr lang="en-US" sz="1400" dirty="0" err="1">
                <a:ea typeface="Calibri" panose="020F0502020204030204" pitchFamily="34" charset="0"/>
                <a:cs typeface="Times New Roman" panose="02020603050405020304" pitchFamily="18" charset="0"/>
              </a:rPr>
              <a:t>BlueLincs</a:t>
            </a:r>
            <a:r>
              <a:rPr lang="en-US" sz="1400" dirty="0">
                <a:ea typeface="Calibri" panose="020F0502020204030204" pitchFamily="34" charset="0"/>
                <a:cs typeface="Times New Roman" panose="02020603050405020304" pitchFamily="18" charset="0"/>
              </a:rPr>
              <a:t> are Medicare Advantage organizations with a Medicare contract. Enrollment in HCSC’s and </a:t>
            </a:r>
            <a:r>
              <a:rPr lang="en-US" sz="1400" dirty="0" err="1">
                <a:ea typeface="Calibri" panose="020F0502020204030204" pitchFamily="34" charset="0"/>
                <a:cs typeface="Times New Roman" panose="02020603050405020304" pitchFamily="18" charset="0"/>
              </a:rPr>
              <a:t>BlueLincs</a:t>
            </a:r>
            <a:r>
              <a:rPr lang="en-US" sz="1400" dirty="0">
                <a:ea typeface="Calibri" panose="020F0502020204030204" pitchFamily="34" charset="0"/>
                <a:cs typeface="Times New Roman" panose="02020603050405020304" pitchFamily="18" charset="0"/>
              </a:rPr>
              <a:t>’ plans depends on contract renewal.</a:t>
            </a:r>
          </a:p>
          <a:p>
            <a:r>
              <a:rPr lang="en-US" sz="1400" b="1" dirty="0">
                <a:ea typeface="Times New Roman" panose="02020603050405020304" pitchFamily="18" charset="0"/>
                <a:cs typeface="Times New Roman" panose="02020603050405020304" pitchFamily="18" charset="0"/>
              </a:rPr>
              <a:t>Blue365: </a:t>
            </a:r>
            <a:r>
              <a:rPr lang="en-US" sz="1400" dirty="0">
                <a:ea typeface="Times New Roman" panose="02020603050405020304" pitchFamily="18" charset="0"/>
                <a:cs typeface="Times New Roman" panose="02020603050405020304" pitchFamily="18" charset="0"/>
              </a:rPr>
              <a:t>Blue365 is a discount program only for BCBSOK members. This is NOT insurance. Some of the services offered through this program may be covered under your health plan. Employees should check their benefit booklet or call the Customer Service number on the back of their ID card for specific benefit facts. Use of Blue365 does not change monthly payments, nor do costs of the services or products count toward any maximums and/or plan deductibles. Discounts are only given through vendors that take part in this program. BCBSOK does not guarantee or make any claims or recommendations about the program’s services or products. Members should consult their doctor before using these services and products. BCBSOK reserves the right to stop or change this program at any time without notice. </a:t>
            </a:r>
            <a:br>
              <a:rPr lang="en-US" sz="1400" dirty="0">
                <a:ea typeface="Times New Roman" panose="02020603050405020304" pitchFamily="18" charset="0"/>
                <a:cs typeface="Times New Roman" panose="02020603050405020304" pitchFamily="18" charset="0"/>
              </a:rPr>
            </a:br>
            <a:r>
              <a:rPr lang="en-US" sz="1400" b="1" dirty="0"/>
              <a:t>Healthy Activity Portal</a:t>
            </a:r>
            <a:r>
              <a:rPr lang="en-US" sz="1400" dirty="0">
                <a:solidFill>
                  <a:srgbClr val="000000"/>
                </a:solidFill>
              </a:rPr>
              <a:t>: </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The Healthy Activity Portal is a website owned and operated by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HealthMine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Inc., an independent company that has contracted with Blue Cross and Blue Shield of Oklahoma to provide digital health and personal clinical engagement tools and services for members with coverage through BCBSOK. BCBSOK makes no endorsement, representations or warranties regarding third-party vendors and the products and services offered by them. Registration is required to participate. </a:t>
            </a:r>
            <a:r>
              <a:rPr lang="en-US" sz="1400" dirty="0">
                <a:solidFill>
                  <a:srgbClr val="000000"/>
                </a:solidFill>
                <a:latin typeface="Arial" panose="020B0604020202020204" pitchFamily="34" charset="0"/>
                <a:cs typeface="Arial" panose="020B0604020202020204" pitchFamily="34" charset="0"/>
              </a:rPr>
              <a:t>Visit </a:t>
            </a:r>
            <a:r>
              <a:rPr lang="en-US" sz="1400" b="1" dirty="0">
                <a:solidFill>
                  <a:srgbClr val="000000"/>
                </a:solidFill>
                <a:latin typeface="Arial" panose="020B0604020202020204" pitchFamily="34" charset="0"/>
                <a:cs typeface="Arial" panose="020B0604020202020204" pitchFamily="34" charset="0"/>
              </a:rPr>
              <a:t>www.BlueRewardsOK.com </a:t>
            </a:r>
            <a:r>
              <a:rPr lang="en-US" sz="1400" dirty="0">
                <a:solidFill>
                  <a:srgbClr val="000000"/>
                </a:solidFill>
                <a:latin typeface="Arial" panose="020B0604020202020204" pitchFamily="34" charset="0"/>
                <a:cs typeface="Arial" panose="020B0604020202020204" pitchFamily="34" charset="0"/>
              </a:rPr>
              <a:t>to register and see what Healthy Actions earn rewards. Maximum annual rewards of $100 in gift cards. One reward per Healthy Action per year. Healthy Action </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dates of service must be in the current plan year. Healthy Actions that earn rewards are subject to change.</a:t>
            </a:r>
          </a:p>
          <a:p>
            <a:endParaRPr lang="en-US" sz="1400" dirty="0">
              <a:ea typeface="Calibri" panose="020F0502020204030204" pitchFamily="34" charset="0"/>
              <a:cs typeface="Times New Roman" panose="02020603050405020304" pitchFamily="18" charset="0"/>
            </a:endParaRPr>
          </a:p>
          <a:p>
            <a:pPr>
              <a:lnSpc>
                <a:spcPct val="107000"/>
              </a:lnSpc>
            </a:pPr>
            <a:endParaRPr lang="en-US" sz="1400" i="1" dirty="0">
              <a:ea typeface="Calibri" panose="020F0502020204030204" pitchFamily="34" charset="0"/>
              <a:cs typeface="Calibri" panose="020F0502020204030204" pitchFamily="34" charset="0"/>
            </a:endParaRPr>
          </a:p>
          <a:p>
            <a:pPr>
              <a:lnSpc>
                <a:spcPct val="107000"/>
              </a:lnSpc>
            </a:pPr>
            <a:endParaRPr lang="en-US" sz="1200" i="1" dirty="0">
              <a:ea typeface="Calibri" panose="020F0502020204030204" pitchFamily="34" charset="0"/>
              <a:cs typeface="Calibri" panose="020F0502020204030204" pitchFamily="34" charset="0"/>
            </a:endParaRPr>
          </a:p>
          <a:p>
            <a:pPr>
              <a:lnSpc>
                <a:spcPct val="107000"/>
              </a:lnSpc>
            </a:pPr>
            <a:endParaRPr lang="en-US" sz="1200"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075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35</a:t>
            </a:fld>
            <a:endParaRPr lang="en-US" dirty="0"/>
          </a:p>
        </p:txBody>
      </p:sp>
      <p:sp>
        <p:nvSpPr>
          <p:cNvPr id="4" name="Title 3">
            <a:extLst>
              <a:ext uri="{FF2B5EF4-FFF2-40B4-BE49-F238E27FC236}">
                <a16:creationId xmlns:a16="http://schemas.microsoft.com/office/drawing/2014/main" id="{C8299CE0-2090-4655-9478-DB1B3F679005}"/>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accent1"/>
                </a:solidFill>
                <a:latin typeface="+mj-lt"/>
                <a:ea typeface="+mj-ea"/>
                <a:cs typeface="+mj-cs"/>
              </a:defRPr>
            </a:lvl1pPr>
          </a:lstStyle>
          <a:p>
            <a:br>
              <a:rPr lang="en-US" dirty="0"/>
            </a:br>
            <a:endParaRPr lang="en-US" dirty="0"/>
          </a:p>
        </p:txBody>
      </p:sp>
      <p:sp>
        <p:nvSpPr>
          <p:cNvPr id="5" name="Title 1"/>
          <p:cNvSpPr txBox="1">
            <a:spLocks/>
          </p:cNvSpPr>
          <p:nvPr/>
        </p:nvSpPr>
        <p:spPr>
          <a:xfrm>
            <a:off x="452675" y="250591"/>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pPr>
              <a:lnSpc>
                <a:spcPct val="100000"/>
              </a:lnSpc>
            </a:pPr>
            <a:endParaRPr lang="en-US" sz="2999" dirty="0">
              <a:solidFill>
                <a:schemeClr val="accent1"/>
              </a:solidFill>
            </a:endParaRPr>
          </a:p>
        </p:txBody>
      </p:sp>
      <p:sp>
        <p:nvSpPr>
          <p:cNvPr id="9" name="Content Placeholder 2">
            <a:extLst>
              <a:ext uri="{FF2B5EF4-FFF2-40B4-BE49-F238E27FC236}">
                <a16:creationId xmlns:a16="http://schemas.microsoft.com/office/drawing/2014/main" id="{58C193F4-4AA7-923C-0E41-F084406542E7}"/>
              </a:ext>
            </a:extLst>
          </p:cNvPr>
          <p:cNvSpPr txBox="1">
            <a:spLocks/>
          </p:cNvSpPr>
          <p:nvPr/>
        </p:nvSpPr>
        <p:spPr>
          <a:xfrm>
            <a:off x="1321331" y="1991085"/>
            <a:ext cx="10638953" cy="2550683"/>
          </a:xfrm>
          <a:prstGeom prst="rect">
            <a:avLst/>
          </a:prstGeom>
          <a:solidFill>
            <a:schemeClr val="bg1"/>
          </a:solidFill>
        </p:spPr>
        <p:txBody>
          <a:bodyPr vert="horz" wrap="square" lIns="0" tIns="0" rIns="0" bIns="0" rtlCol="0" anchor="t">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sz="1799" dirty="0"/>
          </a:p>
        </p:txBody>
      </p:sp>
      <p:sp>
        <p:nvSpPr>
          <p:cNvPr id="11" name="Title 1">
            <a:extLst>
              <a:ext uri="{FF2B5EF4-FFF2-40B4-BE49-F238E27FC236}">
                <a16:creationId xmlns:a16="http://schemas.microsoft.com/office/drawing/2014/main" id="{DEAEC4E3-62B1-EB17-B422-A7C5001423B9}"/>
              </a:ext>
            </a:extLst>
          </p:cNvPr>
          <p:cNvSpPr txBox="1">
            <a:spLocks/>
          </p:cNvSpPr>
          <p:nvPr/>
        </p:nvSpPr>
        <p:spPr>
          <a:xfrm>
            <a:off x="457080" y="412266"/>
            <a:ext cx="10969943" cy="595157"/>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baseline="0">
                <a:solidFill>
                  <a:schemeClr val="tx2"/>
                </a:solidFill>
                <a:latin typeface="+mj-lt"/>
                <a:ea typeface="+mj-ea"/>
                <a:cs typeface="Arial" panose="020B0604020202020204" pitchFamily="34" charset="0"/>
              </a:defRPr>
            </a:lvl1pPr>
          </a:lstStyle>
          <a:p>
            <a:r>
              <a:rPr lang="en-US" sz="2800" dirty="0"/>
              <a:t>Important Plan Information</a:t>
            </a:r>
          </a:p>
        </p:txBody>
      </p:sp>
      <p:sp>
        <p:nvSpPr>
          <p:cNvPr id="12" name="Rectangle 11">
            <a:extLst>
              <a:ext uri="{FF2B5EF4-FFF2-40B4-BE49-F238E27FC236}">
                <a16:creationId xmlns:a16="http://schemas.microsoft.com/office/drawing/2014/main" id="{936DF847-6892-D971-4DF7-99DA70C3B6A0}"/>
              </a:ext>
            </a:extLst>
          </p:cNvPr>
          <p:cNvSpPr/>
          <p:nvPr/>
        </p:nvSpPr>
        <p:spPr>
          <a:xfrm>
            <a:off x="473899" y="1015728"/>
            <a:ext cx="11486385" cy="5750292"/>
          </a:xfrm>
          <a:prstGeom prst="rect">
            <a:avLst/>
          </a:prstGeom>
        </p:spPr>
        <p:txBody>
          <a:bodyPr wrap="square" lIns="0">
            <a:spAutoFit/>
          </a:bodyPr>
          <a:lstStyle/>
          <a:p>
            <a:pPr>
              <a:spcAft>
                <a:spcPts val="200"/>
              </a:spcAft>
              <a:buClr>
                <a:schemeClr val="tx2"/>
              </a:buClr>
            </a:pPr>
            <a:endParaRPr lang="en-US" sz="1100" dirty="0">
              <a:latin typeface="Arial" panose="020B0604020202020204" pitchFamily="34" charset="0"/>
              <a:ea typeface="Calibri" panose="020F0502020204030204" pitchFamily="34" charset="0"/>
              <a:cs typeface="Times New Roman" panose="02020603050405020304" pitchFamily="18" charset="0"/>
            </a:endParaRPr>
          </a:p>
          <a:p>
            <a:pPr>
              <a:spcAft>
                <a:spcPts val="200"/>
              </a:spcAft>
              <a:buClr>
                <a:schemeClr val="tx2"/>
              </a:buClr>
            </a:pPr>
            <a:r>
              <a:rPr lang="en-US" sz="1400" b="1" dirty="0"/>
              <a:t>MDLIVE: </a:t>
            </a:r>
            <a:r>
              <a:rPr lang="en-US" sz="1400" dirty="0"/>
              <a:t>Virtual Visits may not be available on all plans. Non-emergency medical service in Montana and New Mexico is limited to interactive online video. Non-emergency medical service in Arkansas and Idaho is limited to interactive online video for initial consultation. MDLIVE is a separate company that operates and administers Virtual Visits for Blue Cross and Blue Shield of Illinois. MDLIVE is solely responsible for its operations and for those of its contracted providers. MDLIVE® and the MDLIVE logo are registered trademarks of MDLIVE, Inc., and may not be used without permission. </a:t>
            </a:r>
            <a:br>
              <a:rPr lang="en-US" sz="1400" dirty="0"/>
            </a:br>
            <a:r>
              <a:rPr lang="en-US" sz="1400" b="1" dirty="0"/>
              <a:t>MyPrime.com </a:t>
            </a:r>
            <a:r>
              <a:rPr lang="en-US" sz="1400" dirty="0"/>
              <a:t>is a pharmacy benefit website owned and operated by Prime Therapeutics LLC, a separate company providing pharmacy solutions for your plan.</a:t>
            </a:r>
          </a:p>
          <a:p>
            <a:r>
              <a:rPr lang="en-US" sz="1400" b="1" dirty="0"/>
              <a:t>SilverSneakers: </a:t>
            </a:r>
            <a:r>
              <a:rPr lang="en-US" sz="1400" dirty="0">
                <a:solidFill>
                  <a:srgbClr val="242424"/>
                </a:solidFill>
                <a:cs typeface="Arial" panose="020B0604020202020204" pitchFamily="34" charset="0"/>
              </a:rPr>
              <a:t>Blue Cross®, Blue Shield® and the Cross and Shield Symbols are registered service marks of the Blue Cross and Blue Shield Association, an association of independent Blue Cross and Blue Shield Plans. SilverSneakers® is a wellness program owned and operated by </a:t>
            </a:r>
            <a:r>
              <a:rPr lang="en-US" sz="1400" dirty="0" err="1">
                <a:solidFill>
                  <a:srgbClr val="242424"/>
                </a:solidFill>
                <a:cs typeface="Arial" panose="020B0604020202020204" pitchFamily="34" charset="0"/>
              </a:rPr>
              <a:t>Tivity</a:t>
            </a:r>
            <a:r>
              <a:rPr lang="en-US" sz="1400" dirty="0">
                <a:solidFill>
                  <a:srgbClr val="242424"/>
                </a:solidFill>
                <a:cs typeface="Arial" panose="020B0604020202020204" pitchFamily="34" charset="0"/>
              </a:rPr>
              <a:t> Health, Inc., an independent company. </a:t>
            </a:r>
            <a:r>
              <a:rPr lang="en-US" sz="1400" dirty="0" err="1">
                <a:solidFill>
                  <a:srgbClr val="242424"/>
                </a:solidFill>
                <a:cs typeface="Arial" panose="020B0604020202020204" pitchFamily="34" charset="0"/>
              </a:rPr>
              <a:t>Tivity</a:t>
            </a:r>
            <a:r>
              <a:rPr lang="en-US" sz="1400" dirty="0">
                <a:solidFill>
                  <a:srgbClr val="242424"/>
                </a:solidFill>
                <a:cs typeface="Arial" panose="020B0604020202020204" pitchFamily="34" charset="0"/>
              </a:rPr>
              <a:t> Health and SilverSneakers® are registered trademarks or trademarks of </a:t>
            </a:r>
            <a:r>
              <a:rPr lang="en-US" sz="1400" dirty="0" err="1">
                <a:solidFill>
                  <a:srgbClr val="242424"/>
                </a:solidFill>
                <a:cs typeface="Arial" panose="020B0604020202020204" pitchFamily="34" charset="0"/>
              </a:rPr>
              <a:t>Tivity</a:t>
            </a:r>
            <a:r>
              <a:rPr lang="en-US" sz="1400" dirty="0">
                <a:solidFill>
                  <a:srgbClr val="242424"/>
                </a:solidFill>
                <a:cs typeface="Arial" panose="020B0604020202020204" pitchFamily="34" charset="0"/>
              </a:rPr>
              <a:t> Health, Inc., and/or its subsidiaries and/or affiliates in the USA and/or other countries. </a:t>
            </a:r>
          </a:p>
          <a:p>
            <a:pPr>
              <a:spcAft>
                <a:spcPts val="200"/>
              </a:spcAft>
              <a:buClr>
                <a:schemeClr val="tx2"/>
              </a:buClr>
            </a:pPr>
            <a:r>
              <a:rPr lang="en-US" sz="1400" b="1" dirty="0" err="1"/>
              <a:t>TruHearing</a:t>
            </a:r>
            <a:r>
              <a:rPr lang="en-US" sz="1400" b="1" dirty="0"/>
              <a:t>: </a:t>
            </a:r>
            <a:r>
              <a:rPr lang="en-US" sz="1400" dirty="0" err="1">
                <a:solidFill>
                  <a:srgbClr val="000000"/>
                </a:solidFill>
              </a:rPr>
              <a:t>TruHearing</a:t>
            </a:r>
            <a:r>
              <a:rPr lang="en-US" sz="1400" dirty="0">
                <a:solidFill>
                  <a:srgbClr val="000000"/>
                </a:solidFill>
              </a:rPr>
              <a:t>® is a registered trademark of </a:t>
            </a:r>
            <a:r>
              <a:rPr lang="en-US" sz="1400" dirty="0" err="1">
                <a:solidFill>
                  <a:srgbClr val="000000"/>
                </a:solidFill>
              </a:rPr>
              <a:t>TruHearing</a:t>
            </a:r>
            <a:r>
              <a:rPr lang="en-US" sz="1400" dirty="0">
                <a:solidFill>
                  <a:srgbClr val="000000"/>
                </a:solidFill>
              </a:rPr>
              <a:t>, Inc., which is an independent company providing discounts on hearing aids.</a:t>
            </a:r>
            <a:endParaRPr lang="en-US" sz="1400" dirty="0"/>
          </a:p>
          <a:p>
            <a:pPr>
              <a:spcAft>
                <a:spcPts val="200"/>
              </a:spcAft>
              <a:buClr>
                <a:schemeClr val="tx2"/>
              </a:buClr>
            </a:pPr>
            <a:endParaRPr lang="en-US" sz="1400" dirty="0"/>
          </a:p>
          <a:p>
            <a:br>
              <a:rPr lang="en-US" sz="1400" dirty="0">
                <a:solidFill>
                  <a:srgbClr val="242424"/>
                </a:solidFill>
                <a:effectLst/>
                <a:latin typeface="Arial" panose="020B0604020202020204" pitchFamily="34" charset="0"/>
                <a:cs typeface="Arial" panose="020B0604020202020204" pitchFamily="34" charset="0"/>
              </a:rPr>
            </a:br>
            <a:r>
              <a:rPr lang="en-US" sz="2800" b="1" dirty="0">
                <a:solidFill>
                  <a:schemeClr val="tx2"/>
                </a:solidFill>
                <a:latin typeface="+mj-lt"/>
              </a:rPr>
              <a:t>Translation Services</a:t>
            </a:r>
          </a:p>
          <a:p>
            <a:endParaRPr lang="en-US" sz="1400" dirty="0"/>
          </a:p>
          <a:p>
            <a:r>
              <a:rPr lang="en-US" sz="1400" dirty="0">
                <a:latin typeface="Arial" panose="020B0604020202020204" pitchFamily="34" charset="0"/>
                <a:cs typeface="Arial" panose="020B0604020202020204" pitchFamily="34" charset="0"/>
              </a:rPr>
              <a:t>We have free interpreter services to answer any questions you may have about our health or drug plan. To get an interpreter, just call us at </a:t>
            </a:r>
            <a:r>
              <a:rPr lang="en-US" sz="1400" b="1" dirty="0">
                <a:latin typeface="Arial" panose="020B0604020202020204" pitchFamily="34" charset="0"/>
                <a:cs typeface="Arial" panose="020B0604020202020204" pitchFamily="34" charset="0"/>
              </a:rPr>
              <a:t>1-877-774-8592 TTY 711</a:t>
            </a:r>
            <a:r>
              <a:rPr lang="en-US" sz="1400" dirty="0">
                <a:latin typeface="Arial" panose="020B0604020202020204" pitchFamily="34" charset="0"/>
                <a:cs typeface="Arial" panose="020B0604020202020204" pitchFamily="34" charset="0"/>
              </a:rPr>
              <a:t>. Someone who speaks English/Language can help you. This is a free service. ​</a:t>
            </a:r>
          </a:p>
          <a:p>
            <a:br>
              <a:rPr lang="en-US" sz="1400" dirty="0">
                <a:latin typeface="Arial" panose="020B0604020202020204" pitchFamily="34" charset="0"/>
                <a:cs typeface="Arial" panose="020B0604020202020204" pitchFamily="34" charset="0"/>
              </a:rPr>
            </a:br>
            <a:r>
              <a:rPr lang="en-US" sz="1400" dirty="0" err="1">
                <a:latin typeface="Arial" panose="020B0604020202020204" pitchFamily="34" charset="0"/>
                <a:cs typeface="Arial" panose="020B0604020202020204" pitchFamily="34" charset="0"/>
              </a:rPr>
              <a:t>Tenemos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servicios</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intérprete</a:t>
            </a:r>
            <a:r>
              <a:rPr lang="en-US" sz="1400" dirty="0">
                <a:latin typeface="Arial" panose="020B0604020202020204" pitchFamily="34" charset="0"/>
                <a:cs typeface="Arial" panose="020B0604020202020204" pitchFamily="34" charset="0"/>
              </a:rPr>
              <a:t> sin </a:t>
            </a:r>
            <a:r>
              <a:rPr lang="en-US" sz="1400" dirty="0" err="1">
                <a:latin typeface="Arial" panose="020B0604020202020204" pitchFamily="34" charset="0"/>
                <a:cs typeface="Arial" panose="020B0604020202020204" pitchFamily="34" charset="0"/>
              </a:rPr>
              <a:t>costo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alguno</a:t>
            </a:r>
            <a:r>
              <a:rPr lang="en-US" sz="1400" dirty="0">
                <a:latin typeface="Arial" panose="020B0604020202020204" pitchFamily="34" charset="0"/>
                <a:cs typeface="Arial" panose="020B0604020202020204" pitchFamily="34" charset="0"/>
              </a:rPr>
              <a:t> para responder </a:t>
            </a:r>
            <a:r>
              <a:rPr lang="en-US" sz="1400" dirty="0" err="1">
                <a:latin typeface="Arial" panose="020B0604020202020204" pitchFamily="34" charset="0"/>
                <a:cs typeface="Arial" panose="020B0604020202020204" pitchFamily="34" charset="0"/>
              </a:rPr>
              <a:t>cualquier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pregunta</a:t>
            </a:r>
            <a:r>
              <a:rPr lang="en-US" sz="1400" dirty="0">
                <a:latin typeface="Arial" panose="020B0604020202020204" pitchFamily="34" charset="0"/>
                <a:cs typeface="Arial" panose="020B0604020202020204" pitchFamily="34" charset="0"/>
              </a:rPr>
              <a:t> que </a:t>
            </a:r>
            <a:r>
              <a:rPr lang="en-US" sz="1400" dirty="0" err="1">
                <a:latin typeface="Arial" panose="020B0604020202020204" pitchFamily="34" charset="0"/>
                <a:cs typeface="Arial" panose="020B0604020202020204" pitchFamily="34" charset="0"/>
              </a:rPr>
              <a:t>pueda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tener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sobre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nuestro</a:t>
            </a:r>
            <a:r>
              <a:rPr lang="en-US" sz="1400" dirty="0">
                <a:latin typeface="Arial" panose="020B0604020202020204" pitchFamily="34" charset="0"/>
                <a:cs typeface="Arial" panose="020B0604020202020204" pitchFamily="34" charset="0"/>
              </a:rPr>
              <a:t> plan de </a:t>
            </a:r>
            <a:r>
              <a:rPr lang="en-US" sz="1400" dirty="0" err="1">
                <a:latin typeface="Arial" panose="020B0604020202020204" pitchFamily="34" charset="0"/>
                <a:cs typeface="Arial" panose="020B0604020202020204" pitchFamily="34" charset="0"/>
              </a:rPr>
              <a:t>salud</a:t>
            </a:r>
            <a:r>
              <a:rPr lang="en-US" sz="1400" dirty="0">
                <a:latin typeface="Arial" panose="020B0604020202020204" pitchFamily="34" charset="0"/>
                <a:cs typeface="Arial" panose="020B0604020202020204" pitchFamily="34" charset="0"/>
              </a:rPr>
              <a:t> o </a:t>
            </a:r>
            <a:r>
              <a:rPr lang="en-US" sz="1400" dirty="0" err="1">
                <a:latin typeface="Arial" panose="020B0604020202020204" pitchFamily="34" charset="0"/>
                <a:cs typeface="Arial" panose="020B0604020202020204" pitchFamily="34" charset="0"/>
              </a:rPr>
              <a:t>medicamentos</a:t>
            </a:r>
            <a:r>
              <a:rPr lang="en-US" sz="1400" dirty="0">
                <a:latin typeface="Arial" panose="020B0604020202020204" pitchFamily="34" charset="0"/>
                <a:cs typeface="Arial" panose="020B0604020202020204" pitchFamily="34" charset="0"/>
              </a:rPr>
              <a:t>. Para </a:t>
            </a:r>
            <a:r>
              <a:rPr lang="en-US" sz="1400" dirty="0" err="1">
                <a:latin typeface="Arial" panose="020B0604020202020204" pitchFamily="34" charset="0"/>
                <a:cs typeface="Arial" panose="020B0604020202020204" pitchFamily="34" charset="0"/>
              </a:rPr>
              <a:t>hablar</a:t>
            </a:r>
            <a:r>
              <a:rPr lang="en-US" sz="1400" dirty="0">
                <a:latin typeface="Arial" panose="020B0604020202020204" pitchFamily="34" charset="0"/>
                <a:cs typeface="Arial" panose="020B0604020202020204" pitchFamily="34" charset="0"/>
              </a:rPr>
              <a:t> con un </a:t>
            </a:r>
            <a:r>
              <a:rPr lang="en-US" sz="1400" dirty="0" err="1">
                <a:latin typeface="Arial" panose="020B0604020202020204" pitchFamily="34" charset="0"/>
                <a:cs typeface="Arial" panose="020B0604020202020204" pitchFamily="34" charset="0"/>
              </a:rPr>
              <a:t>intérprete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por</a:t>
            </a:r>
            <a:r>
              <a:rPr lang="en-US" sz="1400" dirty="0">
                <a:latin typeface="Arial" panose="020B0604020202020204" pitchFamily="34" charset="0"/>
                <a:cs typeface="Arial" panose="020B0604020202020204" pitchFamily="34" charset="0"/>
              </a:rPr>
              <a:t> favor </a:t>
            </a:r>
            <a:r>
              <a:rPr lang="en-US" sz="1400" dirty="0" err="1">
                <a:latin typeface="Arial" panose="020B0604020202020204" pitchFamily="34" charset="0"/>
                <a:cs typeface="Arial" panose="020B0604020202020204" pitchFamily="34" charset="0"/>
              </a:rPr>
              <a:t>llame</a:t>
            </a:r>
            <a:r>
              <a:rPr lang="en-US" sz="1400" dirty="0">
                <a:latin typeface="Arial" panose="020B0604020202020204" pitchFamily="34" charset="0"/>
                <a:cs typeface="Arial" panose="020B0604020202020204" pitchFamily="34" charset="0"/>
              </a:rPr>
              <a:t> al </a:t>
            </a:r>
            <a:r>
              <a:rPr lang="en-US" sz="1400" b="1" dirty="0">
                <a:latin typeface="Arial" panose="020B0604020202020204" pitchFamily="34" charset="0"/>
                <a:cs typeface="Arial" panose="020B0604020202020204" pitchFamily="34" charset="0"/>
              </a:rPr>
              <a:t>1-877-774-8592 TTY 711</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Alguien</a:t>
            </a:r>
            <a:r>
              <a:rPr lang="en-US" sz="1400" dirty="0">
                <a:latin typeface="Arial" panose="020B0604020202020204" pitchFamily="34" charset="0"/>
                <a:cs typeface="Arial" panose="020B0604020202020204" pitchFamily="34" charset="0"/>
              </a:rPr>
              <a:t> que </a:t>
            </a:r>
            <a:r>
              <a:rPr lang="en-US" sz="1400" dirty="0" err="1">
                <a:latin typeface="Arial" panose="020B0604020202020204" pitchFamily="34" charset="0"/>
                <a:cs typeface="Arial" panose="020B0604020202020204" pitchFamily="34" charset="0"/>
              </a:rPr>
              <a:t>hable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español</a:t>
            </a:r>
            <a:r>
              <a:rPr lang="en-US" sz="1400" dirty="0">
                <a:latin typeface="Arial" panose="020B0604020202020204" pitchFamily="34" charset="0"/>
                <a:cs typeface="Arial" panose="020B0604020202020204" pitchFamily="34" charset="0"/>
              </a:rPr>
              <a:t> le </a:t>
            </a:r>
            <a:r>
              <a:rPr lang="en-US" sz="1400" dirty="0" err="1">
                <a:latin typeface="Arial" panose="020B0604020202020204" pitchFamily="34" charset="0"/>
                <a:cs typeface="Arial" panose="020B0604020202020204" pitchFamily="34" charset="0"/>
              </a:rPr>
              <a:t>podrá</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ayudar</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Este es un </a:t>
            </a:r>
            <a:r>
              <a:rPr lang="en-US" sz="1400" dirty="0" err="1">
                <a:latin typeface="Arial" panose="020B0604020202020204" pitchFamily="34" charset="0"/>
                <a:cs typeface="Arial" panose="020B0604020202020204" pitchFamily="34" charset="0"/>
              </a:rPr>
              <a:t>servicio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gratuito</a:t>
            </a:r>
            <a:r>
              <a:rPr lang="en-US" sz="1400" dirty="0">
                <a:latin typeface="Arial" panose="020B0604020202020204" pitchFamily="34" charset="0"/>
                <a:cs typeface="Arial" panose="020B0604020202020204" pitchFamily="34" charset="0"/>
              </a:rPr>
              <a:t>.</a:t>
            </a:r>
          </a:p>
          <a:p>
            <a:pPr algn="l" rtl="0"/>
            <a:endParaRPr lang="en-US" sz="1400" dirty="0">
              <a:solidFill>
                <a:srgbClr val="242424"/>
              </a:solidFill>
              <a:effectLst/>
              <a:latin typeface="Arial" panose="020B0604020202020204" pitchFamily="34" charset="0"/>
              <a:cs typeface="Arial" panose="020B0604020202020204" pitchFamily="34" charset="0"/>
            </a:endParaRPr>
          </a:p>
          <a:p>
            <a:pPr>
              <a:spcAft>
                <a:spcPts val="200"/>
              </a:spcAft>
              <a:buClr>
                <a:schemeClr val="tx2"/>
              </a:buClr>
            </a:pPr>
            <a:endParaRPr lang="en-US" sz="1400" dirty="0"/>
          </a:p>
        </p:txBody>
      </p:sp>
    </p:spTree>
    <p:extLst>
      <p:ext uri="{BB962C8B-B14F-4D97-AF65-F5344CB8AC3E}">
        <p14:creationId xmlns:p14="http://schemas.microsoft.com/office/powerpoint/2010/main" val="3112808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A175-10DB-070D-7BE9-DA4DB518519A}"/>
              </a:ext>
            </a:extLst>
          </p:cNvPr>
          <p:cNvSpPr>
            <a:spLocks noGrp="1"/>
          </p:cNvSpPr>
          <p:nvPr>
            <p:ph type="title"/>
          </p:nvPr>
        </p:nvSpPr>
        <p:spPr>
          <a:xfrm>
            <a:off x="932245" y="2417999"/>
            <a:ext cx="10324333" cy="876300"/>
          </a:xfrm>
        </p:spPr>
        <p:txBody>
          <a:bodyPr/>
          <a:lstStyle/>
          <a:p>
            <a:r>
              <a:rPr lang="en-US" dirty="0"/>
              <a:t>Thank you for attending today’s educational session.</a:t>
            </a:r>
          </a:p>
        </p:txBody>
      </p:sp>
      <p:sp>
        <p:nvSpPr>
          <p:cNvPr id="5" name="Slide Number Placeholder 4">
            <a:extLst>
              <a:ext uri="{FF2B5EF4-FFF2-40B4-BE49-F238E27FC236}">
                <a16:creationId xmlns:a16="http://schemas.microsoft.com/office/drawing/2014/main" id="{E70EF53F-51D8-A798-140B-3AFC271E34A1}"/>
              </a:ext>
            </a:extLst>
          </p:cNvPr>
          <p:cNvSpPr>
            <a:spLocks noGrp="1"/>
          </p:cNvSpPr>
          <p:nvPr>
            <p:ph type="sldNum" sz="quarter" idx="12"/>
          </p:nvPr>
        </p:nvSpPr>
        <p:spPr/>
        <p:txBody>
          <a:bodyPr/>
          <a:lstStyle/>
          <a:p>
            <a:fld id="{2D55A223-BDE3-4662-BD05-6BDBDD27824A}" type="slidenum">
              <a:rPr lang="en-US" smtClean="0"/>
              <a:pPr/>
              <a:t>36</a:t>
            </a:fld>
            <a:endParaRPr lang="en-US" dirty="0"/>
          </a:p>
        </p:txBody>
      </p:sp>
    </p:spTree>
    <p:extLst>
      <p:ext uri="{BB962C8B-B14F-4D97-AF65-F5344CB8AC3E}">
        <p14:creationId xmlns:p14="http://schemas.microsoft.com/office/powerpoint/2010/main" val="207116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C2FC91F-05A9-3444-9C56-4F655D6C8985}"/>
              </a:ext>
            </a:extLst>
          </p:cNvPr>
          <p:cNvSpPr>
            <a:spLocks noGrp="1"/>
          </p:cNvSpPr>
          <p:nvPr>
            <p:ph idx="1"/>
          </p:nvPr>
        </p:nvSpPr>
        <p:spPr/>
        <p:txBody>
          <a:bodyPr/>
          <a:lstStyle/>
          <a:p>
            <a:pPr marL="0" indent="0" algn="l" rtl="0" fontAlgn="base">
              <a:buNone/>
            </a:pPr>
            <a:endParaRPr lang="en-US" b="0" i="0" dirty="0">
              <a:solidFill>
                <a:srgbClr val="1E1E1E"/>
              </a:solidFill>
              <a:effectLst/>
              <a:latin typeface="Arial" panose="020B0604020202020204" pitchFamily="34" charset="0"/>
            </a:endParaRPr>
          </a:p>
          <a:p>
            <a:pPr marL="0" indent="0" algn="l" rtl="0" fontAlgn="base">
              <a:buNone/>
            </a:pPr>
            <a:endParaRPr lang="en-US" dirty="0">
              <a:solidFill>
                <a:srgbClr val="1E1E1E"/>
              </a:solidFill>
              <a:latin typeface="Arial" panose="020B0604020202020204" pitchFamily="34" charset="0"/>
            </a:endParaRPr>
          </a:p>
          <a:p>
            <a:pPr marL="0" indent="0" algn="l" rtl="0" fontAlgn="base">
              <a:buNone/>
            </a:pPr>
            <a:endParaRPr lang="en-US" b="0" i="0" dirty="0">
              <a:solidFill>
                <a:srgbClr val="1E1E1E"/>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4</a:t>
            </a:fld>
            <a:endParaRPr lang="en-US" dirty="0"/>
          </a:p>
        </p:txBody>
      </p:sp>
      <p:sp>
        <p:nvSpPr>
          <p:cNvPr id="3" name="Text Placeholder 6">
            <a:extLst>
              <a:ext uri="{FF2B5EF4-FFF2-40B4-BE49-F238E27FC236}">
                <a16:creationId xmlns:a16="http://schemas.microsoft.com/office/drawing/2014/main" id="{B1D21382-6215-5FD4-0F80-29DCA54C3B2D}"/>
              </a:ext>
            </a:extLst>
          </p:cNvPr>
          <p:cNvSpPr txBox="1"/>
          <p:nvPr/>
        </p:nvSpPr>
        <p:spPr>
          <a:xfrm>
            <a:off x="5823159" y="844544"/>
            <a:ext cx="4473444" cy="1546573"/>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1000"/>
              </a:spcBef>
              <a:spcAft>
                <a:spcPts val="0"/>
              </a:spcAft>
              <a:buClrTx/>
              <a:buSzTx/>
              <a:buFontTx/>
              <a:buNone/>
              <a:tabLst/>
              <a:defRPr sz="3500">
                <a:solidFill>
                  <a:srgbClr val="808080"/>
                </a:solidFill>
                <a:latin typeface="Arial"/>
                <a:ea typeface="Arial"/>
                <a:cs typeface="Arial"/>
                <a:sym typeface="Arial"/>
              </a:defRPr>
            </a:pPr>
            <a:r>
              <a:rPr kumimoji="0" sz="3500" b="0" i="0" u="none" strike="noStrike" kern="0" cap="none" spc="0" normalizeH="0" baseline="0" noProof="0" dirty="0">
                <a:ln>
                  <a:noFill/>
                </a:ln>
                <a:solidFill>
                  <a:srgbClr val="262626"/>
                </a:solidFill>
                <a:effectLst/>
                <a:uLnTx/>
                <a:uFillTx/>
                <a:latin typeface="Arial"/>
                <a:cs typeface="Arial"/>
                <a:sym typeface="Arial"/>
              </a:rPr>
              <a:t>Part A</a:t>
            </a:r>
            <a:br>
              <a:rPr kumimoji="0" lang="en-US" sz="1400" b="0" i="0" u="none" strike="noStrike" kern="0" cap="none" spc="0" normalizeH="0" baseline="0" noProof="0" dirty="0">
                <a:ln>
                  <a:noFill/>
                </a:ln>
                <a:solidFill>
                  <a:srgbClr val="262626"/>
                </a:solidFill>
                <a:effectLst/>
                <a:uLnTx/>
                <a:uFillTx/>
                <a:latin typeface="Arial"/>
                <a:cs typeface="Arial"/>
                <a:sym typeface="Arial"/>
              </a:rPr>
            </a:br>
            <a:r>
              <a:rPr kumimoji="0" sz="3500" b="0" i="0" u="none" strike="noStrike" kern="0" cap="none" spc="0" normalizeH="0" baseline="0" noProof="0" dirty="0">
                <a:ln>
                  <a:noFill/>
                </a:ln>
                <a:solidFill>
                  <a:srgbClr val="009DE1"/>
                </a:solidFill>
                <a:effectLst/>
                <a:uLnTx/>
                <a:uFillTx/>
                <a:latin typeface="Arial"/>
                <a:cs typeface="Arial"/>
                <a:sym typeface="Arial"/>
              </a:rPr>
              <a:t>Hospital Insurance/</a:t>
            </a:r>
            <a:br>
              <a:rPr kumimoji="0" sz="3500" b="0" i="0" u="none" strike="noStrike" kern="0" cap="none" spc="0" normalizeH="0" baseline="0" noProof="0" dirty="0">
                <a:ln>
                  <a:noFill/>
                </a:ln>
                <a:solidFill>
                  <a:srgbClr val="009DE1"/>
                </a:solidFill>
                <a:effectLst/>
                <a:uLnTx/>
                <a:uFillTx/>
                <a:latin typeface="Arial"/>
                <a:cs typeface="Arial"/>
                <a:sym typeface="Arial"/>
              </a:rPr>
            </a:br>
            <a:r>
              <a:rPr kumimoji="0" sz="3500" b="0" i="0" u="none" strike="noStrike" kern="0" cap="none" spc="0" normalizeH="0" baseline="0" noProof="0" dirty="0">
                <a:ln>
                  <a:noFill/>
                </a:ln>
                <a:solidFill>
                  <a:srgbClr val="009DE1"/>
                </a:solidFill>
                <a:effectLst/>
                <a:uLnTx/>
                <a:uFillTx/>
                <a:latin typeface="Arial"/>
                <a:cs typeface="Arial"/>
                <a:sym typeface="Arial"/>
              </a:rPr>
              <a:t>Original Medicare</a:t>
            </a:r>
          </a:p>
        </p:txBody>
      </p:sp>
      <p:pic>
        <p:nvPicPr>
          <p:cNvPr id="3074" name="Picture 2" descr="Picture 16">
            <a:extLst>
              <a:ext uri="{FF2B5EF4-FFF2-40B4-BE49-F238E27FC236}">
                <a16:creationId xmlns:a16="http://schemas.microsoft.com/office/drawing/2014/main" id="{8655A7F8-3BA6-A773-AD2B-C64EB37AA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18"/>
            <a:ext cx="4388019" cy="684198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6B85514A-DBCF-F889-A751-34DD6A83A7C4}"/>
              </a:ext>
            </a:extLst>
          </p:cNvPr>
          <p:cNvSpPr txBox="1"/>
          <p:nvPr/>
        </p:nvSpPr>
        <p:spPr>
          <a:xfrm>
            <a:off x="5679384" y="2342165"/>
            <a:ext cx="5972355" cy="4113295"/>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111" rtl="0" eaLnBrk="1" fontAlgn="auto" latinLnBrk="0" hangingPunct="0">
              <a:lnSpc>
                <a:spcPct val="100000"/>
              </a:lnSpc>
              <a:spcBef>
                <a:spcPts val="900"/>
              </a:spcBef>
              <a:spcAft>
                <a:spcPts val="0"/>
              </a:spcAft>
              <a:buClrTx/>
              <a:buSzTx/>
              <a:buFontTx/>
              <a:buNone/>
              <a:tabLst/>
              <a:defRPr sz="1300">
                <a:solidFill>
                  <a:srgbClr val="808080"/>
                </a:solidFill>
                <a:latin typeface="Arial"/>
                <a:ea typeface="Arial"/>
                <a:cs typeface="Arial"/>
                <a:sym typeface="Arial"/>
              </a:defRPr>
            </a:pPr>
            <a:endParaRPr kumimoji="0" sz="2000" b="0" i="0" u="none" strike="noStrike" kern="0" cap="none" spc="0" normalizeH="0" baseline="0" noProof="0" dirty="0">
              <a:ln>
                <a:noFill/>
              </a:ln>
              <a:solidFill>
                <a:srgbClr val="808080"/>
              </a:solidFill>
              <a:effectLst/>
              <a:uLnTx/>
              <a:uFillTx/>
              <a:latin typeface="Arial"/>
              <a:cs typeface="Arial"/>
              <a:sym typeface="Arial"/>
            </a:endParaRPr>
          </a:p>
          <a:p>
            <a:pPr marL="0" marR="0" lvl="0" indent="0" algn="l" defTabSz="896111" rtl="0" eaLnBrk="1" fontAlgn="auto" latinLnBrk="0" hangingPunct="0">
              <a:lnSpc>
                <a:spcPct val="100000"/>
              </a:lnSpc>
              <a:spcBef>
                <a:spcPts val="900"/>
              </a:spcBef>
              <a:spcAft>
                <a:spcPts val="0"/>
              </a:spcAft>
              <a:buClrTx/>
              <a:buSzTx/>
              <a:buFontTx/>
              <a:buNone/>
              <a:tabLst/>
              <a:defRPr sz="1100" b="1" spc="200">
                <a:solidFill>
                  <a:srgbClr val="002936"/>
                </a:solidFill>
                <a:latin typeface="Arial"/>
                <a:ea typeface="Arial"/>
                <a:cs typeface="Arial"/>
                <a:sym typeface="Arial"/>
              </a:defRPr>
            </a:pPr>
            <a:r>
              <a:rPr kumimoji="0" sz="2000" b="1" i="0" u="none" strike="noStrike" kern="0" cap="none" spc="200" normalizeH="0" baseline="0" noProof="0" dirty="0">
                <a:ln>
                  <a:noFill/>
                </a:ln>
                <a:solidFill>
                  <a:srgbClr val="002936"/>
                </a:solidFill>
                <a:effectLst/>
                <a:uLnTx/>
                <a:uFillTx/>
                <a:latin typeface="Arial"/>
                <a:cs typeface="Arial"/>
                <a:sym typeface="Arial"/>
              </a:rPr>
              <a:t>HELPS COVER </a:t>
            </a:r>
            <a:endParaRPr kumimoji="0" sz="2000" b="1" i="0" u="none" strike="noStrike" kern="0" cap="none" spc="343" normalizeH="0" baseline="0" noProof="0" dirty="0">
              <a:ln>
                <a:noFill/>
              </a:ln>
              <a:solidFill>
                <a:srgbClr val="002936"/>
              </a:solidFill>
              <a:effectLst/>
              <a:uLnTx/>
              <a:uFillTx/>
              <a:latin typeface="Arial"/>
              <a:cs typeface="Arial"/>
              <a:sym typeface="Arial"/>
            </a:endParaRPr>
          </a:p>
          <a:p>
            <a:pPr marL="280034" marR="0" lvl="0" indent="-280034" algn="l" defTabSz="896111" rtl="0" eaLnBrk="1" fontAlgn="auto" latinLnBrk="0" hangingPunct="0">
              <a:lnSpc>
                <a:spcPct val="100000"/>
              </a:lnSpc>
              <a:spcBef>
                <a:spcPts val="900"/>
              </a:spcBef>
              <a:spcAft>
                <a:spcPts val="0"/>
              </a:spcAft>
              <a:buClr>
                <a:srgbClr val="009DE1"/>
              </a:buClr>
              <a:buSzPct val="100000"/>
              <a:buFont typeface="Arial"/>
              <a:buChar char="•"/>
              <a:tabLst/>
              <a:defRPr sz="1300">
                <a:solidFill>
                  <a:srgbClr val="595959"/>
                </a:solidFill>
                <a:latin typeface="Arial"/>
                <a:ea typeface="Arial"/>
                <a:cs typeface="Arial"/>
                <a:sym typeface="Arial"/>
              </a:defRPr>
            </a:pPr>
            <a:r>
              <a:rPr kumimoji="0" sz="2000" b="0" i="0" u="none" strike="noStrike" kern="0" cap="none" spc="0" normalizeH="0" baseline="0" noProof="0" dirty="0">
                <a:ln>
                  <a:noFill/>
                </a:ln>
                <a:solidFill>
                  <a:srgbClr val="262626"/>
                </a:solidFill>
                <a:effectLst/>
                <a:uLnTx/>
                <a:uFillTx/>
                <a:latin typeface="Arial"/>
                <a:cs typeface="Arial"/>
                <a:sym typeface="Arial"/>
              </a:rPr>
              <a:t>Inpatient care in hospitals </a:t>
            </a:r>
          </a:p>
          <a:p>
            <a:pPr marL="280034" marR="0" lvl="0" indent="-280034" algn="l" defTabSz="896111" rtl="0" eaLnBrk="1" fontAlgn="auto" latinLnBrk="0" hangingPunct="0">
              <a:lnSpc>
                <a:spcPct val="100000"/>
              </a:lnSpc>
              <a:spcBef>
                <a:spcPts val="900"/>
              </a:spcBef>
              <a:spcAft>
                <a:spcPts val="0"/>
              </a:spcAft>
              <a:buClr>
                <a:srgbClr val="009DE1"/>
              </a:buClr>
              <a:buSzPct val="100000"/>
              <a:buFont typeface="Arial"/>
              <a:buChar char="•"/>
              <a:tabLst/>
              <a:defRPr sz="1300">
                <a:solidFill>
                  <a:srgbClr val="595959"/>
                </a:solidFill>
                <a:latin typeface="Arial"/>
                <a:ea typeface="Arial"/>
                <a:cs typeface="Arial"/>
                <a:sym typeface="Arial"/>
              </a:defRPr>
            </a:pPr>
            <a:r>
              <a:rPr kumimoji="0" sz="2000" b="0" i="0" u="none" strike="noStrike" kern="0" cap="none" spc="0" normalizeH="0" baseline="0" noProof="0" dirty="0">
                <a:ln>
                  <a:noFill/>
                </a:ln>
                <a:solidFill>
                  <a:srgbClr val="262626"/>
                </a:solidFill>
                <a:effectLst/>
                <a:uLnTx/>
                <a:uFillTx/>
                <a:latin typeface="Arial"/>
                <a:cs typeface="Arial"/>
                <a:sym typeface="Arial"/>
              </a:rPr>
              <a:t>Skilled nursing facility care </a:t>
            </a:r>
          </a:p>
          <a:p>
            <a:pPr marL="280034" marR="0" lvl="0" indent="-280034" algn="l" defTabSz="896111" rtl="0" eaLnBrk="1" fontAlgn="auto" latinLnBrk="0" hangingPunct="0">
              <a:lnSpc>
                <a:spcPct val="100000"/>
              </a:lnSpc>
              <a:spcBef>
                <a:spcPts val="900"/>
              </a:spcBef>
              <a:spcAft>
                <a:spcPts val="0"/>
              </a:spcAft>
              <a:buClr>
                <a:srgbClr val="009DE1"/>
              </a:buClr>
              <a:buSzPct val="100000"/>
              <a:buFont typeface="Arial"/>
              <a:buChar char="•"/>
              <a:tabLst/>
              <a:defRPr sz="1300">
                <a:solidFill>
                  <a:srgbClr val="595959"/>
                </a:solidFill>
                <a:latin typeface="Arial"/>
                <a:ea typeface="Arial"/>
                <a:cs typeface="Arial"/>
                <a:sym typeface="Arial"/>
              </a:defRPr>
            </a:pPr>
            <a:r>
              <a:rPr kumimoji="0" sz="2000" b="0" i="0" u="none" strike="noStrike" kern="0" cap="none" spc="0" normalizeH="0" baseline="0" noProof="0" dirty="0">
                <a:ln>
                  <a:noFill/>
                </a:ln>
                <a:solidFill>
                  <a:srgbClr val="262626"/>
                </a:solidFill>
                <a:effectLst/>
                <a:uLnTx/>
                <a:uFillTx/>
                <a:latin typeface="Arial"/>
                <a:cs typeface="Arial"/>
                <a:sym typeface="Arial"/>
              </a:rPr>
              <a:t>Hospice care </a:t>
            </a:r>
          </a:p>
          <a:p>
            <a:pPr marL="280034" marR="0" lvl="0" indent="-280034" algn="l" defTabSz="896111" rtl="0" eaLnBrk="1" fontAlgn="auto" latinLnBrk="0" hangingPunct="0">
              <a:lnSpc>
                <a:spcPct val="100000"/>
              </a:lnSpc>
              <a:spcBef>
                <a:spcPts val="900"/>
              </a:spcBef>
              <a:spcAft>
                <a:spcPts val="0"/>
              </a:spcAft>
              <a:buClr>
                <a:srgbClr val="009DE1"/>
              </a:buClr>
              <a:buSzPct val="100000"/>
              <a:buFont typeface="Arial"/>
              <a:buChar char="•"/>
              <a:tabLst/>
              <a:defRPr sz="1300">
                <a:solidFill>
                  <a:srgbClr val="595959"/>
                </a:solidFill>
                <a:latin typeface="Arial"/>
                <a:ea typeface="Arial"/>
                <a:cs typeface="Arial"/>
                <a:sym typeface="Arial"/>
              </a:defRPr>
            </a:pPr>
            <a:r>
              <a:rPr kumimoji="0" sz="2000" b="0" i="0" u="none" strike="noStrike" kern="0" cap="none" spc="0" normalizeH="0" baseline="0" noProof="0" dirty="0">
                <a:ln>
                  <a:noFill/>
                </a:ln>
                <a:solidFill>
                  <a:srgbClr val="262626"/>
                </a:solidFill>
                <a:effectLst/>
                <a:uLnTx/>
                <a:uFillTx/>
                <a:latin typeface="Arial"/>
                <a:cs typeface="Arial"/>
                <a:sym typeface="Arial"/>
              </a:rPr>
              <a:t>Home health care </a:t>
            </a:r>
          </a:p>
          <a:p>
            <a:pPr marL="0" marR="0" lvl="0" indent="0" algn="l" defTabSz="896111" rtl="0" eaLnBrk="1" fontAlgn="auto" latinLnBrk="0" hangingPunct="0">
              <a:lnSpc>
                <a:spcPct val="100000"/>
              </a:lnSpc>
              <a:spcBef>
                <a:spcPts val="900"/>
              </a:spcBef>
              <a:spcAft>
                <a:spcPts val="0"/>
              </a:spcAft>
              <a:buClrTx/>
              <a:buSzTx/>
              <a:buFontTx/>
              <a:buNone/>
              <a:tabLst/>
              <a:defRPr sz="1300">
                <a:solidFill>
                  <a:srgbClr val="808080"/>
                </a:solidFill>
                <a:latin typeface="Arial"/>
                <a:ea typeface="Arial"/>
                <a:cs typeface="Arial"/>
                <a:sym typeface="Arial"/>
              </a:defRPr>
            </a:pPr>
            <a:endParaRPr kumimoji="0" sz="2000" b="0" i="0" u="none" strike="noStrike" kern="0" cap="none" spc="0" normalizeH="0" baseline="0" noProof="0" dirty="0">
              <a:ln>
                <a:noFill/>
              </a:ln>
              <a:solidFill>
                <a:srgbClr val="808080"/>
              </a:solidFill>
              <a:effectLst/>
              <a:uLnTx/>
              <a:uFillTx/>
              <a:latin typeface="Arial"/>
              <a:cs typeface="Arial"/>
              <a:sym typeface="Arial"/>
            </a:endParaRPr>
          </a:p>
          <a:p>
            <a:pPr marL="0" marR="0" lvl="0" indent="0" algn="l" defTabSz="896111" rtl="0" eaLnBrk="1" fontAlgn="auto" latinLnBrk="0" hangingPunct="0">
              <a:lnSpc>
                <a:spcPct val="100000"/>
              </a:lnSpc>
              <a:spcBef>
                <a:spcPts val="900"/>
              </a:spcBef>
              <a:spcAft>
                <a:spcPts val="0"/>
              </a:spcAft>
              <a:buClrTx/>
              <a:buSzTx/>
              <a:buFontTx/>
              <a:buNone/>
              <a:tabLst/>
              <a:defRPr sz="1100">
                <a:solidFill>
                  <a:srgbClr val="002936"/>
                </a:solidFill>
                <a:latin typeface="Arial"/>
                <a:ea typeface="Arial"/>
                <a:cs typeface="Arial"/>
                <a:sym typeface="Arial"/>
              </a:defRPr>
            </a:pPr>
            <a:r>
              <a:rPr kumimoji="0" sz="1600" b="0" i="0" u="none" strike="noStrike" kern="0" cap="none" spc="0" normalizeH="0" baseline="0" noProof="0" dirty="0">
                <a:ln>
                  <a:noFill/>
                </a:ln>
                <a:solidFill>
                  <a:srgbClr val="002936"/>
                </a:solidFill>
                <a:effectLst/>
                <a:uLnTx/>
                <a:uFillTx/>
                <a:latin typeface="Arial"/>
                <a:cs typeface="Arial"/>
                <a:sym typeface="Arial"/>
              </a:rPr>
              <a:t>While most Americans are enrolled automatically in Medicare Part A, it alone may not cover all health care costs. Parts B, C, and D are voluntary programs that provide additional coverage.</a:t>
            </a:r>
          </a:p>
        </p:txBody>
      </p:sp>
      <p:pic>
        <p:nvPicPr>
          <p:cNvPr id="3078" name="Picture 6">
            <a:extLst>
              <a:ext uri="{FF2B5EF4-FFF2-40B4-BE49-F238E27FC236}">
                <a16:creationId xmlns:a16="http://schemas.microsoft.com/office/drawing/2014/main" id="{7284E11D-F529-4726-E403-09542AB273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0378" y="16018"/>
            <a:ext cx="2422722" cy="19373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58973DB3-ECC3-4E98-8431-F98CE376EA9F}"/>
              </a:ext>
            </a:extLst>
          </p:cNvPr>
          <p:cNvSpPr txBox="1"/>
          <p:nvPr/>
        </p:nvSpPr>
        <p:spPr>
          <a:xfrm>
            <a:off x="10922517" y="467846"/>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Tree>
    <p:extLst>
      <p:ext uri="{BB962C8B-B14F-4D97-AF65-F5344CB8AC3E}">
        <p14:creationId xmlns:p14="http://schemas.microsoft.com/office/powerpoint/2010/main" val="103418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C2FC91F-05A9-3444-9C56-4F655D6C8985}"/>
              </a:ext>
            </a:extLst>
          </p:cNvPr>
          <p:cNvSpPr>
            <a:spLocks noGrp="1"/>
          </p:cNvSpPr>
          <p:nvPr>
            <p:ph idx="1"/>
          </p:nvPr>
        </p:nvSpPr>
        <p:spPr/>
        <p:txBody>
          <a:bodyPr/>
          <a:lstStyle/>
          <a:p>
            <a:pPr marL="0" indent="0" algn="l" rtl="0" fontAlgn="base">
              <a:buNone/>
            </a:pPr>
            <a:endParaRPr lang="en-US" b="0" i="0" dirty="0">
              <a:solidFill>
                <a:srgbClr val="1E1E1E"/>
              </a:solidFill>
              <a:effectLst/>
              <a:latin typeface="Arial" panose="020B0604020202020204" pitchFamily="34" charset="0"/>
            </a:endParaRPr>
          </a:p>
          <a:p>
            <a:pPr marL="0" indent="0" algn="l" rtl="0" fontAlgn="base">
              <a:buNone/>
            </a:pPr>
            <a:endParaRPr lang="en-US" dirty="0">
              <a:solidFill>
                <a:srgbClr val="1E1E1E"/>
              </a:solidFill>
              <a:latin typeface="Arial" panose="020B0604020202020204" pitchFamily="34" charset="0"/>
            </a:endParaRPr>
          </a:p>
          <a:p>
            <a:pPr marL="0" indent="0" algn="l" rtl="0" fontAlgn="base">
              <a:buNone/>
            </a:pPr>
            <a:endParaRPr lang="en-US" b="0" i="0" dirty="0">
              <a:solidFill>
                <a:srgbClr val="1E1E1E"/>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5</a:t>
            </a:fld>
            <a:endParaRPr lang="en-US" dirty="0"/>
          </a:p>
        </p:txBody>
      </p:sp>
      <p:pic>
        <p:nvPicPr>
          <p:cNvPr id="3074" name="Picture 2" descr="Picture 16">
            <a:extLst>
              <a:ext uri="{FF2B5EF4-FFF2-40B4-BE49-F238E27FC236}">
                <a16:creationId xmlns:a16="http://schemas.microsoft.com/office/drawing/2014/main" id="{8655A7F8-3BA6-A773-AD2B-C64EB37AA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18"/>
            <a:ext cx="4388019" cy="68419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73DB3-ECC3-4E98-8431-F98CE376EA9F}"/>
              </a:ext>
            </a:extLst>
          </p:cNvPr>
          <p:cNvSpPr txBox="1"/>
          <p:nvPr/>
        </p:nvSpPr>
        <p:spPr>
          <a:xfrm>
            <a:off x="5843011" y="3248757"/>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
        <p:nvSpPr>
          <p:cNvPr id="11" name="TextBox 2">
            <a:extLst>
              <a:ext uri="{FF2B5EF4-FFF2-40B4-BE49-F238E27FC236}">
                <a16:creationId xmlns:a16="http://schemas.microsoft.com/office/drawing/2014/main" id="{58973DB3-ECC3-4E98-8431-F98CE376EA9F}"/>
              </a:ext>
            </a:extLst>
          </p:cNvPr>
          <p:cNvSpPr txBox="1"/>
          <p:nvPr/>
        </p:nvSpPr>
        <p:spPr>
          <a:xfrm>
            <a:off x="10922517" y="467846"/>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pic>
        <p:nvPicPr>
          <p:cNvPr id="4098" name="Picture 2">
            <a:extLst>
              <a:ext uri="{FF2B5EF4-FFF2-40B4-BE49-F238E27FC236}">
                <a16:creationId xmlns:a16="http://schemas.microsoft.com/office/drawing/2014/main" id="{DB4706D9-F626-6880-637A-40427A2004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6761" y="80749"/>
            <a:ext cx="2479143" cy="1984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CC6AA71E-8064-4549-8582-D5285071959E}"/>
              </a:ext>
            </a:extLst>
          </p:cNvPr>
          <p:cNvSpPr txBox="1"/>
          <p:nvPr/>
        </p:nvSpPr>
        <p:spPr>
          <a:xfrm>
            <a:off x="5979527" y="33143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3" name="TextBox 1">
            <a:extLst>
              <a:ext uri="{FF2B5EF4-FFF2-40B4-BE49-F238E27FC236}">
                <a16:creationId xmlns:a16="http://schemas.microsoft.com/office/drawing/2014/main" id="{CC6AA71E-8064-4549-8582-D5285071959E}"/>
              </a:ext>
            </a:extLst>
          </p:cNvPr>
          <p:cNvSpPr txBox="1"/>
          <p:nvPr/>
        </p:nvSpPr>
        <p:spPr>
          <a:xfrm>
            <a:off x="6131927" y="34667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4" name="TextBox 1">
            <a:extLst>
              <a:ext uri="{FF2B5EF4-FFF2-40B4-BE49-F238E27FC236}">
                <a16:creationId xmlns:a16="http://schemas.microsoft.com/office/drawing/2014/main" id="{CC6AA71E-8064-4549-8582-D5285071959E}"/>
              </a:ext>
            </a:extLst>
          </p:cNvPr>
          <p:cNvSpPr txBox="1"/>
          <p:nvPr/>
        </p:nvSpPr>
        <p:spPr>
          <a:xfrm>
            <a:off x="11059032" y="5399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        </a:t>
            </a:r>
          </a:p>
        </p:txBody>
      </p:sp>
      <p:sp>
        <p:nvSpPr>
          <p:cNvPr id="15" name="Text Placeholder 6">
            <a:extLst>
              <a:ext uri="{FF2B5EF4-FFF2-40B4-BE49-F238E27FC236}">
                <a16:creationId xmlns:a16="http://schemas.microsoft.com/office/drawing/2014/main" id="{B899FF41-4566-C2CB-F8D5-980DAC6C4D94}"/>
              </a:ext>
            </a:extLst>
          </p:cNvPr>
          <p:cNvSpPr txBox="1"/>
          <p:nvPr/>
        </p:nvSpPr>
        <p:spPr>
          <a:xfrm>
            <a:off x="5848298" y="833198"/>
            <a:ext cx="4473444" cy="154657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1000"/>
              </a:spcBef>
              <a:spcAft>
                <a:spcPts val="0"/>
              </a:spcAft>
              <a:buClrTx/>
              <a:buSzTx/>
              <a:buFontTx/>
              <a:buNone/>
              <a:tabLst/>
              <a:defRPr sz="3500">
                <a:solidFill>
                  <a:srgbClr val="808080"/>
                </a:solidFill>
                <a:latin typeface="Arial"/>
                <a:ea typeface="Arial"/>
                <a:cs typeface="Arial"/>
                <a:sym typeface="Arial"/>
              </a:defRPr>
            </a:pPr>
            <a:r>
              <a:rPr kumimoji="0" sz="3500" b="0" i="0" u="none" strike="noStrike" kern="0" cap="none" spc="0" normalizeH="0" baseline="0" noProof="0" dirty="0">
                <a:ln>
                  <a:noFill/>
                </a:ln>
                <a:solidFill>
                  <a:srgbClr val="262626"/>
                </a:solidFill>
                <a:effectLst/>
                <a:uLnTx/>
                <a:uFillTx/>
                <a:latin typeface="Arial"/>
                <a:cs typeface="Arial"/>
                <a:sym typeface="Arial"/>
              </a:rPr>
              <a:t>Part B</a:t>
            </a:r>
            <a:br>
              <a:rPr kumimoji="0" lang="en-US" sz="3500" b="0" i="0" u="none" strike="noStrike" kern="0" cap="none" spc="0" normalizeH="0" baseline="0" noProof="0" dirty="0">
                <a:ln>
                  <a:noFill/>
                </a:ln>
                <a:solidFill>
                  <a:srgbClr val="262626"/>
                </a:solidFill>
                <a:effectLst/>
                <a:uLnTx/>
                <a:uFillTx/>
                <a:latin typeface="Arial"/>
                <a:cs typeface="Arial"/>
                <a:sym typeface="Arial"/>
              </a:rPr>
            </a:br>
            <a:r>
              <a:rPr kumimoji="0" sz="3500" b="0" i="0" u="none" strike="noStrike" kern="0" cap="none" spc="0" normalizeH="0" baseline="0" noProof="0" dirty="0">
                <a:ln>
                  <a:noFill/>
                </a:ln>
                <a:solidFill>
                  <a:srgbClr val="009DE1"/>
                </a:solidFill>
                <a:effectLst/>
                <a:uLnTx/>
                <a:uFillTx/>
                <a:latin typeface="Arial"/>
                <a:cs typeface="Arial"/>
                <a:sym typeface="Arial"/>
              </a:rPr>
              <a:t>Medical Insurance/ Original Medicare</a:t>
            </a:r>
          </a:p>
        </p:txBody>
      </p:sp>
      <p:sp>
        <p:nvSpPr>
          <p:cNvPr id="16" name="Text Placeholder 1">
            <a:extLst>
              <a:ext uri="{FF2B5EF4-FFF2-40B4-BE49-F238E27FC236}">
                <a16:creationId xmlns:a16="http://schemas.microsoft.com/office/drawing/2014/main" id="{0D2655E9-EF2F-801A-12F0-F527549E8669}"/>
              </a:ext>
            </a:extLst>
          </p:cNvPr>
          <p:cNvSpPr txBox="1">
            <a:spLocks noGrp="1"/>
          </p:cNvSpPr>
          <p:nvPr/>
        </p:nvSpPr>
        <p:spPr>
          <a:xfrm>
            <a:off x="5843011" y="2511799"/>
            <a:ext cx="6491287" cy="4422775"/>
          </a:xfrm>
          <a:prstGeom prst="rect">
            <a:avLst/>
          </a:prstGeom>
        </p:spPr>
        <p:txBody>
          <a:bodyPr vert="horz" wrap="square" lIns="45720" tIns="0" rIns="0" bIns="0" rtlCol="0">
            <a:noAutofit/>
          </a:bodyPr>
          <a:lstStyle>
            <a:lvl1pPr marL="288925" indent="-288925" algn="l" defTabSz="685800" rtl="0" eaLnBrk="1" latinLnBrk="0" hangingPunct="1">
              <a:lnSpc>
                <a:spcPct val="114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517525" indent="-228600" algn="l" defTabSz="685800" rtl="0" eaLnBrk="1" latinLnBrk="0" hangingPunct="1">
              <a:lnSpc>
                <a:spcPct val="114000"/>
              </a:lnSpc>
              <a:spcBef>
                <a:spcPts val="600"/>
              </a:spcBef>
              <a:spcAft>
                <a:spcPts val="600"/>
              </a:spcAft>
              <a:buClr>
                <a:schemeClr val="accent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7000"/>
              </a:lnSpc>
              <a:buSzTx/>
              <a:buNone/>
              <a:defRPr sz="1200" b="1" spc="300">
                <a:solidFill>
                  <a:srgbClr val="002936"/>
                </a:solidFill>
              </a:defRPr>
            </a:pPr>
            <a:r>
              <a:rPr sz="2000" dirty="0"/>
              <a:t>HELPS COVER </a:t>
            </a:r>
          </a:p>
          <a:p>
            <a:pPr marL="285750" indent="-285750">
              <a:lnSpc>
                <a:spcPct val="95000"/>
              </a:lnSpc>
              <a:spcBef>
                <a:spcPts val="1000"/>
              </a:spcBef>
              <a:spcAft>
                <a:spcPts val="0"/>
              </a:spcAft>
              <a:buClr>
                <a:srgbClr val="009DE1"/>
              </a:buClr>
              <a:defRPr>
                <a:solidFill>
                  <a:srgbClr val="595959"/>
                </a:solidFill>
              </a:defRPr>
            </a:pPr>
            <a:r>
              <a:rPr sz="2000" dirty="0">
                <a:solidFill>
                  <a:srgbClr val="262626"/>
                </a:solidFill>
              </a:rPr>
              <a:t>Services from doctors and other </a:t>
            </a:r>
            <a:br>
              <a:rPr lang="en-US" sz="2000" dirty="0">
                <a:solidFill>
                  <a:srgbClr val="262626"/>
                </a:solidFill>
              </a:rPr>
            </a:br>
            <a:r>
              <a:rPr sz="2000" dirty="0">
                <a:solidFill>
                  <a:srgbClr val="262626"/>
                </a:solidFill>
              </a:rPr>
              <a:t>health care providers </a:t>
            </a:r>
          </a:p>
          <a:p>
            <a:pPr marL="285750" indent="-285750">
              <a:lnSpc>
                <a:spcPct val="95000"/>
              </a:lnSpc>
              <a:spcBef>
                <a:spcPts val="1000"/>
              </a:spcBef>
              <a:spcAft>
                <a:spcPts val="0"/>
              </a:spcAft>
              <a:buClr>
                <a:srgbClr val="009DE1"/>
              </a:buClr>
              <a:defRPr>
                <a:solidFill>
                  <a:srgbClr val="595959"/>
                </a:solidFill>
              </a:defRPr>
            </a:pPr>
            <a:r>
              <a:rPr sz="2000" dirty="0">
                <a:solidFill>
                  <a:srgbClr val="262626"/>
                </a:solidFill>
              </a:rPr>
              <a:t>Outpatient care </a:t>
            </a:r>
          </a:p>
          <a:p>
            <a:pPr marL="285750" indent="-285750">
              <a:lnSpc>
                <a:spcPct val="95000"/>
              </a:lnSpc>
              <a:spcBef>
                <a:spcPts val="1000"/>
              </a:spcBef>
              <a:spcAft>
                <a:spcPts val="0"/>
              </a:spcAft>
              <a:buClr>
                <a:srgbClr val="009DE1"/>
              </a:buClr>
              <a:defRPr>
                <a:solidFill>
                  <a:srgbClr val="595959"/>
                </a:solidFill>
              </a:defRPr>
            </a:pPr>
            <a:r>
              <a:rPr sz="2000" dirty="0">
                <a:solidFill>
                  <a:srgbClr val="262626"/>
                </a:solidFill>
              </a:rPr>
              <a:t>Durable medical equipment (</a:t>
            </a:r>
            <a:r>
              <a:rPr lang="en-US" sz="2000" dirty="0">
                <a:solidFill>
                  <a:srgbClr val="262626"/>
                </a:solidFill>
              </a:rPr>
              <a:t>such as</a:t>
            </a:r>
            <a:r>
              <a:rPr sz="2000" dirty="0">
                <a:solidFill>
                  <a:srgbClr val="262626"/>
                </a:solidFill>
              </a:rPr>
              <a:t> </a:t>
            </a:r>
            <a:br>
              <a:rPr lang="en-US" sz="2000" dirty="0">
                <a:solidFill>
                  <a:srgbClr val="262626"/>
                </a:solidFill>
              </a:rPr>
            </a:br>
            <a:r>
              <a:rPr sz="2000" dirty="0">
                <a:solidFill>
                  <a:srgbClr val="262626"/>
                </a:solidFill>
              </a:rPr>
              <a:t>wheelchairs, walkers, hospital beds, and </a:t>
            </a:r>
            <a:br>
              <a:rPr lang="en-US" sz="2000" dirty="0">
                <a:solidFill>
                  <a:srgbClr val="262626"/>
                </a:solidFill>
              </a:rPr>
            </a:br>
            <a:r>
              <a:rPr sz="2000" dirty="0">
                <a:solidFill>
                  <a:srgbClr val="262626"/>
                </a:solidFill>
              </a:rPr>
              <a:t>other equipment and supplies)</a:t>
            </a:r>
          </a:p>
          <a:p>
            <a:pPr marL="285750" indent="-285750">
              <a:lnSpc>
                <a:spcPct val="95000"/>
              </a:lnSpc>
              <a:spcBef>
                <a:spcPts val="1000"/>
              </a:spcBef>
              <a:spcAft>
                <a:spcPts val="0"/>
              </a:spcAft>
              <a:buClr>
                <a:srgbClr val="009DE1"/>
              </a:buClr>
              <a:defRPr>
                <a:solidFill>
                  <a:srgbClr val="595959"/>
                </a:solidFill>
              </a:defRPr>
            </a:pPr>
            <a:r>
              <a:rPr sz="2000" dirty="0">
                <a:solidFill>
                  <a:srgbClr val="262626"/>
                </a:solidFill>
              </a:rPr>
              <a:t>Many preventive services (</a:t>
            </a:r>
            <a:r>
              <a:rPr lang="en-US" sz="2000" dirty="0">
                <a:solidFill>
                  <a:srgbClr val="262626"/>
                </a:solidFill>
              </a:rPr>
              <a:t>such as</a:t>
            </a:r>
            <a:r>
              <a:rPr sz="2000" dirty="0">
                <a:solidFill>
                  <a:srgbClr val="262626"/>
                </a:solidFill>
              </a:rPr>
              <a:t> screenings, </a:t>
            </a:r>
            <a:br>
              <a:rPr lang="en-US" sz="2000" dirty="0">
                <a:solidFill>
                  <a:srgbClr val="262626"/>
                </a:solidFill>
              </a:rPr>
            </a:br>
            <a:r>
              <a:rPr sz="2000" dirty="0">
                <a:solidFill>
                  <a:srgbClr val="262626"/>
                </a:solidFill>
              </a:rPr>
              <a:t>shots, and yearly wellness visits) </a:t>
            </a:r>
            <a:endParaRPr lang="en-US" sz="1600" dirty="0">
              <a:solidFill>
                <a:srgbClr val="262626"/>
              </a:solidFill>
            </a:endParaRPr>
          </a:p>
          <a:p>
            <a:pPr marL="0" indent="0">
              <a:lnSpc>
                <a:spcPct val="97000"/>
              </a:lnSpc>
              <a:spcBef>
                <a:spcPts val="1800"/>
              </a:spcBef>
              <a:buNone/>
            </a:pPr>
            <a:r>
              <a:rPr sz="1600" dirty="0">
                <a:solidFill>
                  <a:srgbClr val="002936"/>
                </a:solidFill>
              </a:rPr>
              <a:t>If you don’t enroll in Part B when you are first eligible </a:t>
            </a:r>
            <a:br>
              <a:rPr lang="en-US" sz="1600" dirty="0">
                <a:solidFill>
                  <a:srgbClr val="002936"/>
                </a:solidFill>
              </a:rPr>
            </a:br>
            <a:r>
              <a:rPr sz="1600" dirty="0">
                <a:solidFill>
                  <a:srgbClr val="002936"/>
                </a:solidFill>
              </a:rPr>
              <a:t>for</a:t>
            </a:r>
            <a:r>
              <a:rPr lang="en-US" sz="1600" dirty="0">
                <a:solidFill>
                  <a:srgbClr val="002936"/>
                </a:solidFill>
              </a:rPr>
              <a:t> </a:t>
            </a:r>
            <a:r>
              <a:rPr sz="1600" dirty="0">
                <a:solidFill>
                  <a:srgbClr val="002936"/>
                </a:solidFill>
              </a:rPr>
              <a:t>Medicare, you may have to pay a penalty later. </a:t>
            </a:r>
          </a:p>
        </p:txBody>
      </p:sp>
    </p:spTree>
    <p:extLst>
      <p:ext uri="{BB962C8B-B14F-4D97-AF65-F5344CB8AC3E}">
        <p14:creationId xmlns:p14="http://schemas.microsoft.com/office/powerpoint/2010/main" val="307799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C2FC91F-05A9-3444-9C56-4F655D6C8985}"/>
              </a:ext>
            </a:extLst>
          </p:cNvPr>
          <p:cNvSpPr>
            <a:spLocks noGrp="1"/>
          </p:cNvSpPr>
          <p:nvPr>
            <p:ph idx="1"/>
          </p:nvPr>
        </p:nvSpPr>
        <p:spPr/>
        <p:txBody>
          <a:bodyPr/>
          <a:lstStyle/>
          <a:p>
            <a:pPr marL="0" indent="0" algn="l" rtl="0" fontAlgn="base">
              <a:buNone/>
            </a:pPr>
            <a:endParaRPr lang="en-US" b="0" i="0" dirty="0">
              <a:solidFill>
                <a:srgbClr val="1E1E1E"/>
              </a:solidFill>
              <a:effectLst/>
              <a:latin typeface="Arial" panose="020B0604020202020204" pitchFamily="34" charset="0"/>
            </a:endParaRPr>
          </a:p>
          <a:p>
            <a:pPr marL="0" indent="0" algn="l" rtl="0" fontAlgn="base">
              <a:buNone/>
            </a:pPr>
            <a:endParaRPr lang="en-US" dirty="0">
              <a:solidFill>
                <a:srgbClr val="1E1E1E"/>
              </a:solidFill>
              <a:latin typeface="Arial" panose="020B0604020202020204" pitchFamily="34" charset="0"/>
            </a:endParaRPr>
          </a:p>
          <a:p>
            <a:pPr marL="0" indent="0" algn="l" rtl="0" fontAlgn="base">
              <a:buNone/>
            </a:pPr>
            <a:endParaRPr lang="en-US" b="0" i="0" dirty="0">
              <a:solidFill>
                <a:srgbClr val="1E1E1E"/>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6</a:t>
            </a:fld>
            <a:endParaRPr lang="en-US" dirty="0"/>
          </a:p>
        </p:txBody>
      </p:sp>
      <p:pic>
        <p:nvPicPr>
          <p:cNvPr id="3074" name="Picture 2" descr="Picture 16">
            <a:extLst>
              <a:ext uri="{FF2B5EF4-FFF2-40B4-BE49-F238E27FC236}">
                <a16:creationId xmlns:a16="http://schemas.microsoft.com/office/drawing/2014/main" id="{8655A7F8-3BA6-A773-AD2B-C64EB37AA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18"/>
            <a:ext cx="4388019" cy="68419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73DB3-ECC3-4E98-8431-F98CE376EA9F}"/>
              </a:ext>
            </a:extLst>
          </p:cNvPr>
          <p:cNvSpPr txBox="1"/>
          <p:nvPr/>
        </p:nvSpPr>
        <p:spPr>
          <a:xfrm>
            <a:off x="5843011" y="3248757"/>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
        <p:nvSpPr>
          <p:cNvPr id="11" name="TextBox 2">
            <a:extLst>
              <a:ext uri="{FF2B5EF4-FFF2-40B4-BE49-F238E27FC236}">
                <a16:creationId xmlns:a16="http://schemas.microsoft.com/office/drawing/2014/main" id="{58973DB3-ECC3-4E98-8431-F98CE376EA9F}"/>
              </a:ext>
            </a:extLst>
          </p:cNvPr>
          <p:cNvSpPr txBox="1"/>
          <p:nvPr/>
        </p:nvSpPr>
        <p:spPr>
          <a:xfrm>
            <a:off x="10922517" y="467846"/>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
        <p:nvSpPr>
          <p:cNvPr id="8" name="TextBox 1">
            <a:extLst>
              <a:ext uri="{FF2B5EF4-FFF2-40B4-BE49-F238E27FC236}">
                <a16:creationId xmlns:a16="http://schemas.microsoft.com/office/drawing/2014/main" id="{CC6AA71E-8064-4549-8582-D5285071959E}"/>
              </a:ext>
            </a:extLst>
          </p:cNvPr>
          <p:cNvSpPr txBox="1"/>
          <p:nvPr/>
        </p:nvSpPr>
        <p:spPr>
          <a:xfrm>
            <a:off x="5979527" y="33143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3" name="TextBox 1">
            <a:extLst>
              <a:ext uri="{FF2B5EF4-FFF2-40B4-BE49-F238E27FC236}">
                <a16:creationId xmlns:a16="http://schemas.microsoft.com/office/drawing/2014/main" id="{CC6AA71E-8064-4549-8582-D5285071959E}"/>
              </a:ext>
            </a:extLst>
          </p:cNvPr>
          <p:cNvSpPr txBox="1"/>
          <p:nvPr/>
        </p:nvSpPr>
        <p:spPr>
          <a:xfrm>
            <a:off x="6131927" y="34667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4" name="TextBox 1">
            <a:extLst>
              <a:ext uri="{FF2B5EF4-FFF2-40B4-BE49-F238E27FC236}">
                <a16:creationId xmlns:a16="http://schemas.microsoft.com/office/drawing/2014/main" id="{CC6AA71E-8064-4549-8582-D5285071959E}"/>
              </a:ext>
            </a:extLst>
          </p:cNvPr>
          <p:cNvSpPr txBox="1"/>
          <p:nvPr/>
        </p:nvSpPr>
        <p:spPr>
          <a:xfrm>
            <a:off x="14846541" y="-3192169"/>
            <a:ext cx="88009" cy="8336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        </a:t>
            </a:r>
          </a:p>
        </p:txBody>
      </p:sp>
      <p:sp>
        <p:nvSpPr>
          <p:cNvPr id="4" name="Text Placeholder 6">
            <a:extLst>
              <a:ext uri="{FF2B5EF4-FFF2-40B4-BE49-F238E27FC236}">
                <a16:creationId xmlns:a16="http://schemas.microsoft.com/office/drawing/2014/main" id="{B31B9BDF-DD29-BFA0-2E72-73E5ED47C65C}"/>
              </a:ext>
            </a:extLst>
          </p:cNvPr>
          <p:cNvSpPr txBox="1"/>
          <p:nvPr/>
        </p:nvSpPr>
        <p:spPr>
          <a:xfrm>
            <a:off x="5843011" y="861167"/>
            <a:ext cx="4473444" cy="154657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1000"/>
              </a:spcBef>
              <a:spcAft>
                <a:spcPts val="0"/>
              </a:spcAft>
              <a:buClrTx/>
              <a:buSzTx/>
              <a:buFontTx/>
              <a:buNone/>
              <a:tabLst/>
              <a:defRPr sz="3500">
                <a:solidFill>
                  <a:srgbClr val="808080"/>
                </a:solidFill>
                <a:latin typeface="Arial"/>
                <a:ea typeface="Arial"/>
                <a:cs typeface="Arial"/>
                <a:sym typeface="Arial"/>
              </a:defRPr>
            </a:pPr>
            <a:r>
              <a:rPr kumimoji="0" sz="3500" b="0" i="0" u="none" strike="noStrike" kern="0" cap="none" spc="0" normalizeH="0" baseline="0" noProof="0">
                <a:ln>
                  <a:noFill/>
                </a:ln>
                <a:solidFill>
                  <a:srgbClr val="002936"/>
                </a:solidFill>
                <a:effectLst/>
                <a:uLnTx/>
                <a:uFillTx/>
                <a:latin typeface="Arial"/>
                <a:cs typeface="Arial"/>
                <a:sym typeface="Arial"/>
              </a:rPr>
              <a:t>Part C</a:t>
            </a:r>
            <a:br>
              <a:rPr kumimoji="0" lang="en-US" sz="1400" b="0" i="0" u="none" strike="noStrike" kern="0" cap="none" spc="0" normalizeH="0" baseline="0" noProof="0">
                <a:ln>
                  <a:noFill/>
                </a:ln>
                <a:solidFill>
                  <a:srgbClr val="002936"/>
                </a:solidFill>
                <a:effectLst/>
                <a:uLnTx/>
                <a:uFillTx/>
                <a:latin typeface="Arial"/>
                <a:cs typeface="Arial"/>
                <a:sym typeface="Arial"/>
              </a:rPr>
            </a:br>
            <a:r>
              <a:rPr kumimoji="0" sz="3500" b="0" i="0" u="none" strike="noStrike" kern="0" cap="none" spc="0" normalizeH="0" baseline="0" noProof="0">
                <a:ln>
                  <a:noFill/>
                </a:ln>
                <a:solidFill>
                  <a:srgbClr val="009DE1"/>
                </a:solidFill>
                <a:effectLst/>
                <a:uLnTx/>
                <a:uFillTx/>
                <a:latin typeface="Arial"/>
                <a:cs typeface="Arial"/>
                <a:sym typeface="Arial"/>
              </a:rPr>
              <a:t>Medicare Advantage Plan</a:t>
            </a:r>
          </a:p>
        </p:txBody>
      </p:sp>
      <p:pic>
        <p:nvPicPr>
          <p:cNvPr id="5122" name="Picture 2">
            <a:extLst>
              <a:ext uri="{FF2B5EF4-FFF2-40B4-BE49-F238E27FC236}">
                <a16:creationId xmlns:a16="http://schemas.microsoft.com/office/drawing/2014/main" id="{FDBD0F01-3957-4FE8-A942-4E9AEEB2C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8643" y="-741708"/>
            <a:ext cx="2406192" cy="1924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D0B05D63-A076-4DAE-815A-6A8849695CA5}"/>
              </a:ext>
            </a:extLst>
          </p:cNvPr>
          <p:cNvSpPr txBox="1"/>
          <p:nvPr/>
        </p:nvSpPr>
        <p:spPr>
          <a:xfrm>
            <a:off x="11233225" y="495407"/>
            <a:ext cx="418514" cy="365760"/>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a:solidFill>
                  <a:schemeClr val="bg1"/>
                </a:solidFill>
              </a:rPr>
              <a:t>C</a:t>
            </a:r>
          </a:p>
        </p:txBody>
      </p:sp>
      <p:sp>
        <p:nvSpPr>
          <p:cNvPr id="12" name="Text Placeholder 1">
            <a:extLst>
              <a:ext uri="{FF2B5EF4-FFF2-40B4-BE49-F238E27FC236}">
                <a16:creationId xmlns:a16="http://schemas.microsoft.com/office/drawing/2014/main" id="{70C40B27-6188-D66B-7F4D-88B26EFA6C23}"/>
              </a:ext>
            </a:extLst>
          </p:cNvPr>
          <p:cNvSpPr txBox="1">
            <a:spLocks noGrp="1"/>
          </p:cNvSpPr>
          <p:nvPr/>
        </p:nvSpPr>
        <p:spPr>
          <a:xfrm>
            <a:off x="5769094" y="2796518"/>
            <a:ext cx="5962650" cy="2504311"/>
          </a:xfrm>
          <a:prstGeom prst="rect">
            <a:avLst/>
          </a:prstGeom>
        </p:spPr>
        <p:txBody>
          <a:bodyPr vert="horz" wrap="square" lIns="45720" tIns="0" rIns="0" bIns="0" rtlCol="0">
            <a:noAutofit/>
          </a:bodyPr>
          <a:lstStyle>
            <a:lvl1pPr marL="288925" indent="-288925" algn="l" defTabSz="685800" rtl="0" eaLnBrk="1" latinLnBrk="0" hangingPunct="1">
              <a:lnSpc>
                <a:spcPct val="114000"/>
              </a:lnSpc>
              <a:spcBef>
                <a:spcPts val="600"/>
              </a:spcBef>
              <a:spcAft>
                <a:spcPts val="600"/>
              </a:spcAft>
              <a:buClr>
                <a:schemeClr val="tx2"/>
              </a:buClr>
              <a:buSzTx/>
              <a:buFont typeface="Arial" panose="020B0604020202020204" pitchFamily="34" charset="0"/>
              <a:buNone/>
              <a:defRPr sz="2200" kern="600" baseline="0">
                <a:solidFill>
                  <a:srgbClr val="595959"/>
                </a:solidFill>
                <a:latin typeface="+mn-lt"/>
                <a:ea typeface="+mn-ea"/>
                <a:cs typeface="+mn-cs"/>
              </a:defRPr>
            </a:lvl1pPr>
            <a:lvl2pPr marL="517525" indent="-228600" algn="l" defTabSz="685800" rtl="0" eaLnBrk="1" latinLnBrk="0" hangingPunct="1">
              <a:lnSpc>
                <a:spcPct val="114000"/>
              </a:lnSpc>
              <a:spcBef>
                <a:spcPts val="600"/>
              </a:spcBef>
              <a:spcAft>
                <a:spcPts val="600"/>
              </a:spcAft>
              <a:buClr>
                <a:schemeClr val="accent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a:solidFill>
                  <a:srgbClr val="262626"/>
                </a:solidFill>
              </a:rPr>
              <a:t>Option where m</a:t>
            </a:r>
            <a:r>
              <a:rPr sz="2000">
                <a:solidFill>
                  <a:srgbClr val="262626"/>
                </a:solidFill>
              </a:rPr>
              <a:t>embers can enroll in </a:t>
            </a:r>
            <a:br>
              <a:rPr lang="en-US" sz="2000">
                <a:solidFill>
                  <a:srgbClr val="262626"/>
                </a:solidFill>
              </a:rPr>
            </a:br>
            <a:r>
              <a:rPr sz="2000">
                <a:solidFill>
                  <a:srgbClr val="262626"/>
                </a:solidFill>
              </a:rPr>
              <a:t>a private health plan </a:t>
            </a:r>
            <a:endParaRPr lang="en-US" sz="2000">
              <a:solidFill>
                <a:srgbClr val="262626"/>
              </a:solidFill>
            </a:endParaRPr>
          </a:p>
          <a:p>
            <a:pPr marL="342900" indent="-342900">
              <a:lnSpc>
                <a:spcPct val="100000"/>
              </a:lnSpc>
              <a:buFont typeface="Arial" panose="020B0604020202020204" pitchFamily="34" charset="0"/>
              <a:buChar char="•"/>
            </a:pPr>
            <a:r>
              <a:rPr sz="2000">
                <a:solidFill>
                  <a:srgbClr val="262626"/>
                </a:solidFill>
              </a:rPr>
              <a:t>Part C is an alternative to Original Medicare (Parts A+B) and may or may not cover prescription drugs</a:t>
            </a:r>
          </a:p>
        </p:txBody>
      </p:sp>
    </p:spTree>
    <p:extLst>
      <p:ext uri="{BB962C8B-B14F-4D97-AF65-F5344CB8AC3E}">
        <p14:creationId xmlns:p14="http://schemas.microsoft.com/office/powerpoint/2010/main" val="31884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C2FC91F-05A9-3444-9C56-4F655D6C8985}"/>
              </a:ext>
            </a:extLst>
          </p:cNvPr>
          <p:cNvSpPr>
            <a:spLocks noGrp="1"/>
          </p:cNvSpPr>
          <p:nvPr>
            <p:ph idx="1"/>
          </p:nvPr>
        </p:nvSpPr>
        <p:spPr/>
        <p:txBody>
          <a:bodyPr/>
          <a:lstStyle/>
          <a:p>
            <a:pPr marL="0" indent="0" algn="l" rtl="0" fontAlgn="base">
              <a:buNone/>
            </a:pPr>
            <a:endParaRPr lang="en-US" b="0" i="0" dirty="0">
              <a:solidFill>
                <a:srgbClr val="1E1E1E"/>
              </a:solidFill>
              <a:effectLst/>
              <a:latin typeface="Arial" panose="020B0604020202020204" pitchFamily="34" charset="0"/>
            </a:endParaRPr>
          </a:p>
          <a:p>
            <a:pPr marL="0" indent="0" algn="l" rtl="0" fontAlgn="base">
              <a:buNone/>
            </a:pPr>
            <a:endParaRPr lang="en-US" dirty="0">
              <a:solidFill>
                <a:srgbClr val="1E1E1E"/>
              </a:solidFill>
              <a:latin typeface="Arial" panose="020B0604020202020204" pitchFamily="34" charset="0"/>
            </a:endParaRPr>
          </a:p>
          <a:p>
            <a:pPr marL="0" indent="0" algn="l" rtl="0" fontAlgn="base">
              <a:buNone/>
            </a:pPr>
            <a:endParaRPr lang="en-US" b="0" i="0" dirty="0">
              <a:solidFill>
                <a:srgbClr val="1E1E1E"/>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7</a:t>
            </a:fld>
            <a:endParaRPr lang="en-US" dirty="0"/>
          </a:p>
        </p:txBody>
      </p:sp>
      <p:pic>
        <p:nvPicPr>
          <p:cNvPr id="3074" name="Picture 2" descr="Picture 16">
            <a:extLst>
              <a:ext uri="{FF2B5EF4-FFF2-40B4-BE49-F238E27FC236}">
                <a16:creationId xmlns:a16="http://schemas.microsoft.com/office/drawing/2014/main" id="{8655A7F8-3BA6-A773-AD2B-C64EB37AA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18"/>
            <a:ext cx="4388019" cy="68419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73DB3-ECC3-4E98-8431-F98CE376EA9F}"/>
              </a:ext>
            </a:extLst>
          </p:cNvPr>
          <p:cNvSpPr txBox="1"/>
          <p:nvPr/>
        </p:nvSpPr>
        <p:spPr>
          <a:xfrm>
            <a:off x="5843011" y="3248757"/>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
        <p:nvSpPr>
          <p:cNvPr id="11" name="TextBox 2">
            <a:extLst>
              <a:ext uri="{FF2B5EF4-FFF2-40B4-BE49-F238E27FC236}">
                <a16:creationId xmlns:a16="http://schemas.microsoft.com/office/drawing/2014/main" id="{58973DB3-ECC3-4E98-8431-F98CE376EA9F}"/>
              </a:ext>
            </a:extLst>
          </p:cNvPr>
          <p:cNvSpPr txBox="1"/>
          <p:nvPr/>
        </p:nvSpPr>
        <p:spPr>
          <a:xfrm>
            <a:off x="10922517" y="467846"/>
            <a:ext cx="502803" cy="360486"/>
          </a:xfrm>
          <a:prstGeom prst="rect">
            <a:avLst/>
          </a:prstGeom>
          <a:noFill/>
        </p:spPr>
        <p:txBody>
          <a:bodyPr wrap="square" lIns="228600" tIns="91440" rIns="13716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800" b="1">
                <a:solidFill>
                  <a:schemeClr val="bg1"/>
                </a:solidFill>
              </a:rPr>
              <a:t>A</a:t>
            </a:r>
          </a:p>
        </p:txBody>
      </p:sp>
      <p:sp>
        <p:nvSpPr>
          <p:cNvPr id="8" name="TextBox 1">
            <a:extLst>
              <a:ext uri="{FF2B5EF4-FFF2-40B4-BE49-F238E27FC236}">
                <a16:creationId xmlns:a16="http://schemas.microsoft.com/office/drawing/2014/main" id="{CC6AA71E-8064-4549-8582-D5285071959E}"/>
              </a:ext>
            </a:extLst>
          </p:cNvPr>
          <p:cNvSpPr txBox="1"/>
          <p:nvPr/>
        </p:nvSpPr>
        <p:spPr>
          <a:xfrm>
            <a:off x="5979527" y="33143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3" name="TextBox 1">
            <a:extLst>
              <a:ext uri="{FF2B5EF4-FFF2-40B4-BE49-F238E27FC236}">
                <a16:creationId xmlns:a16="http://schemas.microsoft.com/office/drawing/2014/main" id="{CC6AA71E-8064-4549-8582-D5285071959E}"/>
              </a:ext>
            </a:extLst>
          </p:cNvPr>
          <p:cNvSpPr txBox="1"/>
          <p:nvPr/>
        </p:nvSpPr>
        <p:spPr>
          <a:xfrm>
            <a:off x="6131927" y="3466748"/>
            <a:ext cx="229772" cy="22930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a:t>
            </a:r>
          </a:p>
        </p:txBody>
      </p:sp>
      <p:sp>
        <p:nvSpPr>
          <p:cNvPr id="14" name="TextBox 1">
            <a:extLst>
              <a:ext uri="{FF2B5EF4-FFF2-40B4-BE49-F238E27FC236}">
                <a16:creationId xmlns:a16="http://schemas.microsoft.com/office/drawing/2014/main" id="{CC6AA71E-8064-4549-8582-D5285071959E}"/>
              </a:ext>
            </a:extLst>
          </p:cNvPr>
          <p:cNvSpPr txBox="1"/>
          <p:nvPr/>
        </p:nvSpPr>
        <p:spPr>
          <a:xfrm>
            <a:off x="14846541" y="-3192169"/>
            <a:ext cx="88009" cy="8336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B        </a:t>
            </a:r>
          </a:p>
        </p:txBody>
      </p:sp>
      <p:sp>
        <p:nvSpPr>
          <p:cNvPr id="5" name="TextBox 1">
            <a:extLst>
              <a:ext uri="{FF2B5EF4-FFF2-40B4-BE49-F238E27FC236}">
                <a16:creationId xmlns:a16="http://schemas.microsoft.com/office/drawing/2014/main" id="{D0B05D63-A076-4DAE-815A-6A8849695CA5}"/>
              </a:ext>
            </a:extLst>
          </p:cNvPr>
          <p:cNvSpPr txBox="1"/>
          <p:nvPr/>
        </p:nvSpPr>
        <p:spPr>
          <a:xfrm>
            <a:off x="11233225" y="495407"/>
            <a:ext cx="418514" cy="365760"/>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dirty="0">
                <a:solidFill>
                  <a:schemeClr val="bg1"/>
                </a:solidFill>
              </a:rPr>
              <a:t>C</a:t>
            </a:r>
          </a:p>
        </p:txBody>
      </p:sp>
      <p:sp>
        <p:nvSpPr>
          <p:cNvPr id="3" name="Text Placeholder 6">
            <a:extLst>
              <a:ext uri="{FF2B5EF4-FFF2-40B4-BE49-F238E27FC236}">
                <a16:creationId xmlns:a16="http://schemas.microsoft.com/office/drawing/2014/main" id="{E26559CC-71EA-6464-11EA-E74897712E08}"/>
              </a:ext>
            </a:extLst>
          </p:cNvPr>
          <p:cNvSpPr txBox="1"/>
          <p:nvPr/>
        </p:nvSpPr>
        <p:spPr>
          <a:xfrm>
            <a:off x="5843011" y="900838"/>
            <a:ext cx="5799633" cy="154657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1000"/>
              </a:spcBef>
              <a:spcAft>
                <a:spcPts val="0"/>
              </a:spcAft>
              <a:buClrTx/>
              <a:buSzTx/>
              <a:buFontTx/>
              <a:buNone/>
              <a:tabLst/>
              <a:defRPr sz="3500">
                <a:solidFill>
                  <a:srgbClr val="808080"/>
                </a:solidFill>
                <a:latin typeface="Arial"/>
                <a:ea typeface="Arial"/>
                <a:cs typeface="Arial"/>
                <a:sym typeface="Arial"/>
              </a:defRPr>
            </a:pPr>
            <a:r>
              <a:rPr kumimoji="0" sz="3500" b="0" i="0" u="none" strike="noStrike" kern="0" cap="none" spc="0" normalizeH="0" baseline="0" noProof="0">
                <a:ln>
                  <a:noFill/>
                </a:ln>
                <a:solidFill>
                  <a:srgbClr val="262626"/>
                </a:solidFill>
                <a:effectLst/>
                <a:uLnTx/>
                <a:uFillTx/>
                <a:latin typeface="Arial"/>
                <a:cs typeface="Arial"/>
                <a:sym typeface="Arial"/>
              </a:rPr>
              <a:t>Part D</a:t>
            </a:r>
            <a:br>
              <a:rPr kumimoji="0" lang="en-US" sz="1400" b="0" i="0" u="none" strike="noStrike" kern="0" cap="none" spc="0" normalizeH="0" baseline="0" noProof="0">
                <a:ln>
                  <a:noFill/>
                </a:ln>
                <a:solidFill>
                  <a:srgbClr val="262626"/>
                </a:solidFill>
                <a:effectLst/>
                <a:uLnTx/>
                <a:uFillTx/>
                <a:latin typeface="Arial"/>
                <a:cs typeface="Arial"/>
                <a:sym typeface="Arial"/>
              </a:rPr>
            </a:br>
            <a:r>
              <a:rPr kumimoji="0" sz="3500" b="0" i="0" u="none" strike="noStrike" kern="0" cap="none" spc="0" normalizeH="0" baseline="0" noProof="0">
                <a:ln>
                  <a:noFill/>
                </a:ln>
                <a:solidFill>
                  <a:srgbClr val="009DE1"/>
                </a:solidFill>
                <a:effectLst/>
                <a:uLnTx/>
                <a:uFillTx/>
                <a:latin typeface="Arial"/>
                <a:cs typeface="Arial"/>
                <a:sym typeface="Arial"/>
              </a:rPr>
              <a:t>Prescription Drug </a:t>
            </a:r>
            <a:br>
              <a:rPr kumimoji="0" lang="en-US" sz="3500" b="0" i="0" u="none" strike="noStrike" kern="0" cap="none" spc="0" normalizeH="0" baseline="0" noProof="0">
                <a:ln>
                  <a:noFill/>
                </a:ln>
                <a:solidFill>
                  <a:srgbClr val="009DE1"/>
                </a:solidFill>
                <a:effectLst/>
                <a:uLnTx/>
                <a:uFillTx/>
                <a:latin typeface="Arial"/>
                <a:cs typeface="Arial"/>
                <a:sym typeface="Arial"/>
              </a:rPr>
            </a:br>
            <a:r>
              <a:rPr kumimoji="0" sz="3500" b="0" i="0" u="none" strike="noStrike" kern="0" cap="none" spc="0" normalizeH="0" baseline="0" noProof="0">
                <a:ln>
                  <a:noFill/>
                </a:ln>
                <a:solidFill>
                  <a:srgbClr val="009DE1"/>
                </a:solidFill>
                <a:effectLst/>
                <a:uLnTx/>
                <a:uFillTx/>
                <a:latin typeface="Arial"/>
                <a:cs typeface="Arial"/>
                <a:sym typeface="Arial"/>
              </a:rPr>
              <a:t>Coverage</a:t>
            </a:r>
          </a:p>
        </p:txBody>
      </p:sp>
      <p:sp>
        <p:nvSpPr>
          <p:cNvPr id="9" name="Text Placeholder 1">
            <a:extLst>
              <a:ext uri="{FF2B5EF4-FFF2-40B4-BE49-F238E27FC236}">
                <a16:creationId xmlns:a16="http://schemas.microsoft.com/office/drawing/2014/main" id="{2D11FB3C-424A-D290-A3FD-2B6E51949A46}"/>
              </a:ext>
            </a:extLst>
          </p:cNvPr>
          <p:cNvSpPr txBox="1">
            <a:spLocks noGrp="1"/>
          </p:cNvSpPr>
          <p:nvPr/>
        </p:nvSpPr>
        <p:spPr>
          <a:xfrm>
            <a:off x="5843011" y="2573779"/>
            <a:ext cx="5799137" cy="1785937"/>
          </a:xfrm>
          <a:prstGeom prst="rect">
            <a:avLst/>
          </a:prstGeom>
        </p:spPr>
        <p:txBody>
          <a:bodyPr vert="horz" wrap="square" lIns="45720" tIns="0" rIns="0" bIns="0" rtlCol="0">
            <a:noAutofit/>
          </a:bodyPr>
          <a:lstStyle>
            <a:lvl1pPr marL="288925" indent="-288925" algn="l" defTabSz="685800" rtl="0" eaLnBrk="1" latinLnBrk="0" hangingPunct="1">
              <a:lnSpc>
                <a:spcPct val="114000"/>
              </a:lnSpc>
              <a:spcBef>
                <a:spcPts val="600"/>
              </a:spcBef>
              <a:spcAft>
                <a:spcPts val="600"/>
              </a:spcAft>
              <a:buClr>
                <a:schemeClr val="tx2"/>
              </a:buClr>
              <a:buSzTx/>
              <a:buFont typeface="Arial" panose="020B0604020202020204" pitchFamily="34" charset="0"/>
              <a:buNone/>
              <a:defRPr sz="2200" kern="600" baseline="0">
                <a:solidFill>
                  <a:srgbClr val="595959"/>
                </a:solidFill>
                <a:latin typeface="+mn-lt"/>
                <a:ea typeface="+mn-ea"/>
                <a:cs typeface="+mn-cs"/>
              </a:defRPr>
            </a:lvl1pPr>
            <a:lvl2pPr marL="517525" indent="-228600" algn="l" defTabSz="685800" rtl="0" eaLnBrk="1" latinLnBrk="0" hangingPunct="1">
              <a:lnSpc>
                <a:spcPct val="114000"/>
              </a:lnSpc>
              <a:spcBef>
                <a:spcPts val="600"/>
              </a:spcBef>
              <a:spcAft>
                <a:spcPts val="600"/>
              </a:spcAft>
              <a:buClr>
                <a:schemeClr val="accent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nSpc>
                <a:spcPct val="100000"/>
              </a:lnSpc>
            </a:pPr>
            <a:r>
              <a:rPr lang="en-US" sz="2000" b="1" kern="0" spc="200" dirty="0">
                <a:solidFill>
                  <a:srgbClr val="002936"/>
                </a:solidFill>
                <a:cs typeface="Arial"/>
                <a:sym typeface="Arial"/>
              </a:rPr>
              <a:t>HELPS COVER </a:t>
            </a:r>
            <a:endParaRPr lang="en-US" sz="2000" b="1" kern="0" spc="343" dirty="0">
              <a:solidFill>
                <a:srgbClr val="002936"/>
              </a:solidFill>
              <a:cs typeface="Arial"/>
              <a:sym typeface="Arial"/>
            </a:endParaRPr>
          </a:p>
          <a:p>
            <a:pPr marL="342900" lvl="0" indent="-342900">
              <a:lnSpc>
                <a:spcPct val="100000"/>
              </a:lnSpc>
              <a:buFont typeface="Arial" panose="020B0604020202020204" pitchFamily="34" charset="0"/>
              <a:buChar char="•"/>
            </a:pPr>
            <a:r>
              <a:rPr lang="en-US" sz="2000" dirty="0">
                <a:solidFill>
                  <a:srgbClr val="262626"/>
                </a:solidFill>
              </a:rPr>
              <a:t>O</a:t>
            </a:r>
            <a:r>
              <a:rPr sz="2000" dirty="0">
                <a:solidFill>
                  <a:srgbClr val="262626"/>
                </a:solidFill>
              </a:rPr>
              <a:t>utpatient prescription drugs</a:t>
            </a:r>
            <a:r>
              <a:rPr lang="en-US" sz="2000" dirty="0">
                <a:solidFill>
                  <a:srgbClr val="262626"/>
                </a:solidFill>
              </a:rPr>
              <a:t>,</a:t>
            </a:r>
            <a:r>
              <a:rPr sz="2000" dirty="0">
                <a:solidFill>
                  <a:srgbClr val="262626"/>
                </a:solidFill>
              </a:rPr>
              <a:t> through </a:t>
            </a:r>
            <a:br>
              <a:rPr lang="en-US" sz="2000" dirty="0">
                <a:solidFill>
                  <a:srgbClr val="262626"/>
                </a:solidFill>
              </a:rPr>
            </a:br>
            <a:r>
              <a:rPr sz="2000" dirty="0">
                <a:solidFill>
                  <a:srgbClr val="262626"/>
                </a:solidFill>
              </a:rPr>
              <a:t>private plans that contract with Medicare</a:t>
            </a:r>
            <a:endParaRPr lang="en-US" sz="2000" dirty="0">
              <a:solidFill>
                <a:srgbClr val="262626"/>
              </a:solidFill>
            </a:endParaRPr>
          </a:p>
          <a:p>
            <a:pPr marL="0" lvl="0" indent="0">
              <a:lnSpc>
                <a:spcPct val="100000"/>
              </a:lnSpc>
            </a:pPr>
            <a:endParaRPr lang="en-US" sz="2000" dirty="0">
              <a:solidFill>
                <a:srgbClr val="262626"/>
              </a:solidFill>
            </a:endParaRPr>
          </a:p>
          <a:p>
            <a:pPr marL="0" lvl="0" indent="0">
              <a:lnSpc>
                <a:spcPct val="100000"/>
              </a:lnSpc>
            </a:pPr>
            <a:endParaRPr lang="en-US" sz="2000" dirty="0">
              <a:solidFill>
                <a:srgbClr val="262626"/>
              </a:solidFill>
            </a:endParaRPr>
          </a:p>
          <a:p>
            <a:pPr marL="0" lvl="0" indent="0">
              <a:lnSpc>
                <a:spcPct val="100000"/>
              </a:lnSpc>
            </a:pPr>
            <a:endParaRPr lang="en-US" sz="2000" dirty="0">
              <a:solidFill>
                <a:srgbClr val="262626"/>
              </a:solidFill>
            </a:endParaRPr>
          </a:p>
          <a:p>
            <a:pPr marL="0" lvl="0" indent="0">
              <a:lnSpc>
                <a:spcPct val="100000"/>
              </a:lnSpc>
            </a:pPr>
            <a:endParaRPr lang="en-US" sz="2000" dirty="0">
              <a:solidFill>
                <a:srgbClr val="262626"/>
              </a:solidFill>
            </a:endParaRPr>
          </a:p>
          <a:p>
            <a:pPr marL="0" lvl="0" indent="0">
              <a:lnSpc>
                <a:spcPct val="100000"/>
              </a:lnSpc>
            </a:pPr>
            <a:r>
              <a:rPr sz="1600" dirty="0">
                <a:solidFill>
                  <a:srgbClr val="262626"/>
                </a:solidFill>
              </a:rPr>
              <a:t>If you don’t enroll in Part D when you are first eligible for Medicare, you may have to pay a penalty later</a:t>
            </a:r>
            <a:r>
              <a:rPr lang="en-US" sz="1600" dirty="0">
                <a:solidFill>
                  <a:srgbClr val="262626"/>
                </a:solidFill>
              </a:rPr>
              <a:t>.</a:t>
            </a:r>
            <a:endParaRPr sz="1600" dirty="0">
              <a:solidFill>
                <a:srgbClr val="262626"/>
              </a:solidFill>
            </a:endParaRPr>
          </a:p>
        </p:txBody>
      </p:sp>
      <p:pic>
        <p:nvPicPr>
          <p:cNvPr id="6146" name="Picture 2">
            <a:extLst>
              <a:ext uri="{FF2B5EF4-FFF2-40B4-BE49-F238E27FC236}">
                <a16:creationId xmlns:a16="http://schemas.microsoft.com/office/drawing/2014/main" id="{7255A040-5EA7-BB8C-19A9-A1E61932C6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5290" y="-380908"/>
            <a:ext cx="2233294" cy="17859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063F8F30-9BC9-4931-8686-62C3556DD1CB}"/>
              </a:ext>
            </a:extLst>
          </p:cNvPr>
          <p:cNvSpPr txBox="1"/>
          <p:nvPr/>
        </p:nvSpPr>
        <p:spPr>
          <a:xfrm>
            <a:off x="11326454" y="681669"/>
            <a:ext cx="367288" cy="328863"/>
          </a:xfrm>
          <a:prstGeom prst="rect">
            <a:avLst/>
          </a:prstGeom>
          <a:noFill/>
        </p:spPr>
        <p:txBody>
          <a:bodyPr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b="1">
                <a:solidFill>
                  <a:schemeClr val="bg1"/>
                </a:solidFill>
              </a:rPr>
              <a:t>D</a:t>
            </a:r>
          </a:p>
        </p:txBody>
      </p:sp>
    </p:spTree>
    <p:extLst>
      <p:ext uri="{BB962C8B-B14F-4D97-AF65-F5344CB8AC3E}">
        <p14:creationId xmlns:p14="http://schemas.microsoft.com/office/powerpoint/2010/main" val="301165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ep This Layer Hidden_1*" descr="Blue Cross and Blue Shield of Illinois logo" hidden="1">
            <a:extLst>
              <a:ext uri="{FF2B5EF4-FFF2-40B4-BE49-F238E27FC236}">
                <a16:creationId xmlns:a16="http://schemas.microsoft.com/office/drawing/2014/main" id="{14E4BC17-8C32-2B15-CE2F-793FB4481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6" y="-1902370"/>
            <a:ext cx="2759710" cy="390398"/>
          </a:xfrm>
          <a:prstGeom prst="rect">
            <a:avLst/>
          </a:prstGeom>
        </p:spPr>
      </p:pic>
      <p:sp>
        <p:nvSpPr>
          <p:cNvPr id="6" name="*Keep This Layer Hidden_2*" hidden="1">
            <a:extLst>
              <a:ext uri="{FF2B5EF4-FFF2-40B4-BE49-F238E27FC236}">
                <a16:creationId xmlns:a16="http://schemas.microsoft.com/office/drawing/2014/main" id="{84F4030F-B8A7-6A69-6A3C-3925B5CC668F}"/>
              </a:ext>
            </a:extLst>
          </p:cNvPr>
          <p:cNvSpPr txBox="1">
            <a:spLocks/>
          </p:cNvSpPr>
          <p:nvPr/>
        </p:nvSpPr>
        <p:spPr>
          <a:xfrm>
            <a:off x="457082" y="-745573"/>
            <a:ext cx="5017626" cy="492488"/>
          </a:xfrm>
          <a:prstGeom prst="rect">
            <a:avLst/>
          </a:prstGeom>
        </p:spPr>
        <p:txBody>
          <a:bodyPr vert="horz" wrap="square" lIns="0" tIns="0" rIns="0" bIns="0" rtlCol="0" anchor="t">
            <a:noAutofit/>
          </a:bodyPr>
          <a:lstStyle>
            <a:lvl1pPr marL="0" indent="0" algn="l" defTabSz="685629"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24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Blue Cross and Blue Shield of Illinois, a Division of Health Care Service Corporation, </a:t>
            </a:r>
            <a:b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rPr>
              <a:t>a Mutual Legal Reserve Company, an Independent Licensee of the Blue Cross and Blue Shield Association</a:t>
            </a:r>
          </a:p>
        </p:txBody>
      </p:sp>
      <p:sp>
        <p:nvSpPr>
          <p:cNvPr id="4" name="Title 3">
            <a:extLst>
              <a:ext uri="{FF2B5EF4-FFF2-40B4-BE49-F238E27FC236}">
                <a16:creationId xmlns:a16="http://schemas.microsoft.com/office/drawing/2014/main" id="{9F7F66BA-E9B2-4BB9-A620-B8AC95807E01}"/>
              </a:ext>
            </a:extLst>
          </p:cNvPr>
          <p:cNvSpPr>
            <a:spLocks noGrp="1"/>
          </p:cNvSpPr>
          <p:nvPr>
            <p:ph type="title"/>
          </p:nvPr>
        </p:nvSpPr>
        <p:spPr/>
        <p:txBody>
          <a:bodyPr/>
          <a:lstStyle/>
          <a:p>
            <a:r>
              <a:rPr lang="en-US" dirty="0"/>
              <a:t>Plan Details</a:t>
            </a:r>
          </a:p>
        </p:txBody>
      </p:sp>
    </p:spTree>
    <p:extLst>
      <p:ext uri="{BB962C8B-B14F-4D97-AF65-F5344CB8AC3E}">
        <p14:creationId xmlns:p14="http://schemas.microsoft.com/office/powerpoint/2010/main" val="391946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F70D8C-E985-BA47-A43F-C8A820044B63}"/>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dirty="0"/>
              <a:t>Not a complete description of benefits. </a:t>
            </a:r>
          </a:p>
        </p:txBody>
      </p:sp>
      <p:sp>
        <p:nvSpPr>
          <p:cNvPr id="2" name="Slide Number Placeholder 1">
            <a:extLst>
              <a:ext uri="{FF2B5EF4-FFF2-40B4-BE49-F238E27FC236}">
                <a16:creationId xmlns:a16="http://schemas.microsoft.com/office/drawing/2014/main" id="{CBF11673-9C8E-BA42-A7AB-52C072853E5B}"/>
              </a:ext>
              <a:ext uri="{C183D7F6-B498-43B3-948B-1728B52AA6E4}">
                <adec:decorative xmlns:adec="http://schemas.microsoft.com/office/drawing/2017/decorative" val="1"/>
              </a:ext>
            </a:extLst>
          </p:cNvPr>
          <p:cNvSpPr>
            <a:spLocks noGrp="1"/>
          </p:cNvSpPr>
          <p:nvPr>
            <p:ph type="sldNum" sz="quarter" idx="12"/>
          </p:nvPr>
        </p:nvSpPr>
        <p:spPr/>
        <p:txBody>
          <a:bodyPr/>
          <a:lstStyle/>
          <a:p>
            <a:fld id="{2D55A223-BDE3-4662-BD05-6BDBDD27824A}" type="slidenum">
              <a:rPr lang="en-US" smtClean="0"/>
              <a:pPr/>
              <a:t>9</a:t>
            </a:fld>
            <a:endParaRPr lang="en-US" dirty="0"/>
          </a:p>
        </p:txBody>
      </p:sp>
      <p:sp>
        <p:nvSpPr>
          <p:cNvPr id="11" name="Rectangle 1">
            <a:extLst>
              <a:ext uri="{FF2B5EF4-FFF2-40B4-BE49-F238E27FC236}">
                <a16:creationId xmlns:a16="http://schemas.microsoft.com/office/drawing/2014/main" id="{2836C6B7-612D-3B42-80A1-7E17928B0415}"/>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Content Placeholder 13">
            <a:extLst>
              <a:ext uri="{FF2B5EF4-FFF2-40B4-BE49-F238E27FC236}">
                <a16:creationId xmlns:a16="http://schemas.microsoft.com/office/drawing/2014/main" id="{1AFB76D1-9516-416B-DFBF-8F3D300C69FB}"/>
              </a:ext>
            </a:extLst>
          </p:cNvPr>
          <p:cNvGraphicFramePr>
            <a:graphicFrameLocks noGrp="1"/>
          </p:cNvGraphicFramePr>
          <p:nvPr>
            <p:ph idx="1"/>
            <p:extLst>
              <p:ext uri="{D42A27DB-BD31-4B8C-83A1-F6EECF244321}">
                <p14:modId xmlns:p14="http://schemas.microsoft.com/office/powerpoint/2010/main" val="889970354"/>
              </p:ext>
            </p:extLst>
          </p:nvPr>
        </p:nvGraphicFramePr>
        <p:xfrm>
          <a:off x="2356913" y="1139288"/>
          <a:ext cx="7474997" cy="5211094"/>
        </p:xfrm>
        <a:graphic>
          <a:graphicData uri="http://schemas.openxmlformats.org/drawingml/2006/table">
            <a:tbl>
              <a:tblPr/>
              <a:tblGrid>
                <a:gridCol w="3327740">
                  <a:extLst>
                    <a:ext uri="{9D8B030D-6E8A-4147-A177-3AD203B41FA5}">
                      <a16:colId xmlns:a16="http://schemas.microsoft.com/office/drawing/2014/main" val="3198417797"/>
                    </a:ext>
                  </a:extLst>
                </a:gridCol>
                <a:gridCol w="4147257">
                  <a:extLst>
                    <a:ext uri="{9D8B030D-6E8A-4147-A177-3AD203B41FA5}">
                      <a16:colId xmlns:a16="http://schemas.microsoft.com/office/drawing/2014/main" val="3704420713"/>
                    </a:ext>
                  </a:extLst>
                </a:gridCol>
              </a:tblGrid>
              <a:tr h="276373">
                <a:tc gridSpan="2">
                  <a:txBody>
                    <a:bodyPr/>
                    <a:lstStyle/>
                    <a:p>
                      <a:pPr algn="ctr" fontAlgn="base"/>
                      <a:r>
                        <a:rPr lang="en-US" sz="1300" b="1" i="0" u="none" strike="noStrike" dirty="0">
                          <a:solidFill>
                            <a:srgbClr val="FFFFFF"/>
                          </a:solidFill>
                          <a:effectLst/>
                          <a:latin typeface="Arial" panose="020B0604020202020204" pitchFamily="34" charset="0"/>
                        </a:rPr>
                        <a:t>Medical Coverage</a:t>
                      </a:r>
                      <a:r>
                        <a:rPr lang="en-US" sz="1300" b="1" i="0" dirty="0">
                          <a:solidFill>
                            <a:srgbClr val="FFFFFF"/>
                          </a:solidFill>
                          <a:effectLst/>
                          <a:latin typeface="Arial" panose="020B0604020202020204" pitchFamily="34" charset="0"/>
                        </a:rPr>
                        <a:t>​</a:t>
                      </a:r>
                      <a:endParaRPr lang="en-US" sz="1000" b="1" i="0" dirty="0">
                        <a:solidFill>
                          <a:srgbClr val="FFFFFF"/>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FFFFFF"/>
                      </a:solidFill>
                      <a:prstDash val="solid"/>
                      <a:round/>
                      <a:headEnd type="none" w="med" len="med"/>
                      <a:tailEnd type="none" w="med" len="med"/>
                    </a:lnT>
                    <a:lnB w="15450" cap="flat" cmpd="sng" algn="ctr">
                      <a:solidFill>
                        <a:srgbClr val="FFFFFF"/>
                      </a:solidFill>
                      <a:prstDash val="solid"/>
                      <a:round/>
                      <a:headEnd type="none" w="med" len="med"/>
                      <a:tailEnd type="none" w="med" len="med"/>
                    </a:lnB>
                    <a:solidFill>
                      <a:srgbClr val="005587"/>
                    </a:solidFill>
                  </a:tcPr>
                </a:tc>
                <a:tc hMerge="1">
                  <a:txBody>
                    <a:bodyPr/>
                    <a:lstStyle/>
                    <a:p>
                      <a:endParaRPr lang="en-US"/>
                    </a:p>
                  </a:txBody>
                  <a:tcPr/>
                </a:tc>
                <a:extLst>
                  <a:ext uri="{0D108BD9-81ED-4DB2-BD59-A6C34878D82A}">
                    <a16:rowId xmlns:a16="http://schemas.microsoft.com/office/drawing/2014/main" val="3925131960"/>
                  </a:ext>
                </a:extLst>
              </a:tr>
              <a:tr h="250450">
                <a:tc>
                  <a:txBody>
                    <a:bodyPr/>
                    <a:lstStyle/>
                    <a:p>
                      <a:pPr algn="l" fontAlgn="base"/>
                      <a:r>
                        <a:rPr lang="en-US" sz="1400" b="1" i="0">
                          <a:solidFill>
                            <a:srgbClr val="1E1E1E"/>
                          </a:solidFill>
                          <a:effectLst/>
                          <a:latin typeface="Arial" panose="020B0604020202020204" pitchFamily="34" charset="0"/>
                        </a:rPr>
                        <a:t>Annual Deductible </a:t>
                      </a:r>
                      <a:r>
                        <a:rPr lang="en-US" sz="1400" b="0" i="0">
                          <a:solidFill>
                            <a:srgbClr val="1E1E1E"/>
                          </a:solidFill>
                          <a:effectLst/>
                          <a:latin typeface="Arial" panose="020B0604020202020204" pitchFamily="34" charset="0"/>
                        </a:rPr>
                        <a:t>​</a:t>
                      </a:r>
                      <a:endParaRPr lang="en-US" sz="1400" b="0" i="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15450" cap="flat" cmpd="sng" algn="ctr">
                      <a:solidFill>
                        <a:srgbClr val="FFFFFF"/>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Deductible​</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15450" cap="flat" cmpd="sng" algn="ctr">
                      <a:solidFill>
                        <a:srgbClr val="FFFFFF"/>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1819864235"/>
                  </a:ext>
                </a:extLst>
              </a:tr>
              <a:tr h="250450">
                <a:tc>
                  <a:txBody>
                    <a:bodyPr/>
                    <a:lstStyle/>
                    <a:p>
                      <a:pPr algn="l" fontAlgn="base"/>
                      <a:r>
                        <a:rPr lang="en-US" sz="1400" b="1" i="0" dirty="0">
                          <a:solidFill>
                            <a:srgbClr val="1E1E1E"/>
                          </a:solidFill>
                          <a:effectLst/>
                          <a:latin typeface="Arial" panose="020B0604020202020204" pitchFamily="34" charset="0"/>
                        </a:rPr>
                        <a:t>Out-of-Pocket Maximum</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Out-of-Pocket Maximum​</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46620071"/>
                  </a:ext>
                </a:extLst>
              </a:tr>
              <a:tr h="432595">
                <a:tc>
                  <a:txBody>
                    <a:bodyPr/>
                    <a:lstStyle/>
                    <a:p>
                      <a:pPr algn="l" fontAlgn="base"/>
                      <a:r>
                        <a:rPr lang="en-US" sz="1400" b="1" i="0">
                          <a:solidFill>
                            <a:srgbClr val="1E1E1E"/>
                          </a:solidFill>
                          <a:effectLst/>
                          <a:latin typeface="Arial" panose="020B0604020202020204" pitchFamily="34" charset="0"/>
                        </a:rPr>
                        <a:t>Primary Care Office Visit</a:t>
                      </a:r>
                      <a:r>
                        <a:rPr lang="en-US" sz="1400" b="0" i="0">
                          <a:solidFill>
                            <a:srgbClr val="1E1E1E"/>
                          </a:solidFill>
                          <a:effectLst/>
                          <a:latin typeface="Arial" panose="020B0604020202020204" pitchFamily="34" charset="0"/>
                        </a:rPr>
                        <a:t>​</a:t>
                      </a:r>
                      <a:endParaRPr lang="en-US" sz="1400" b="0" i="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440140224"/>
                  </a:ext>
                </a:extLst>
              </a:tr>
              <a:tr h="432595">
                <a:tc>
                  <a:txBody>
                    <a:bodyPr/>
                    <a:lstStyle/>
                    <a:p>
                      <a:pPr algn="l" fontAlgn="base"/>
                      <a:r>
                        <a:rPr lang="en-US" sz="1400" b="1" i="0">
                          <a:solidFill>
                            <a:srgbClr val="1E1E1E"/>
                          </a:solidFill>
                          <a:effectLst/>
                          <a:latin typeface="Arial" panose="020B0604020202020204" pitchFamily="34" charset="0"/>
                        </a:rPr>
                        <a:t>Specialist Care Office Visit</a:t>
                      </a:r>
                      <a:r>
                        <a:rPr lang="en-US" sz="1400" b="0" i="0">
                          <a:solidFill>
                            <a:srgbClr val="1E1E1E"/>
                          </a:solidFill>
                          <a:effectLst/>
                          <a:latin typeface="Arial" panose="020B0604020202020204" pitchFamily="34" charset="0"/>
                        </a:rPr>
                        <a:t>​</a:t>
                      </a:r>
                      <a:endParaRPr lang="en-US" sz="1400" b="0" i="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3895909600"/>
                  </a:ext>
                </a:extLst>
              </a:tr>
              <a:tr h="432595">
                <a:tc>
                  <a:txBody>
                    <a:bodyPr/>
                    <a:lstStyle/>
                    <a:p>
                      <a:pPr algn="l" fontAlgn="base"/>
                      <a:r>
                        <a:rPr lang="en-US" sz="1400" b="1" i="0" dirty="0">
                          <a:solidFill>
                            <a:srgbClr val="1E1E1E"/>
                          </a:solidFill>
                          <a:effectLst/>
                          <a:latin typeface="Arial" panose="020B0604020202020204" pitchFamily="34" charset="0"/>
                        </a:rPr>
                        <a:t>Inpatient Hospital Services</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 per day (days 1-7)​</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4027387316"/>
                  </a:ext>
                </a:extLst>
              </a:tr>
              <a:tr h="432595">
                <a:tc>
                  <a:txBody>
                    <a:bodyPr/>
                    <a:lstStyle/>
                    <a:p>
                      <a:pPr algn="l" fontAlgn="base"/>
                      <a:r>
                        <a:rPr lang="en-US" sz="1400" b="1" i="0" dirty="0">
                          <a:solidFill>
                            <a:srgbClr val="1E1E1E"/>
                          </a:solidFill>
                          <a:effectLst/>
                          <a:latin typeface="Arial" panose="020B0604020202020204" pitchFamily="34" charset="0"/>
                        </a:rPr>
                        <a:t>Outpatient Hospital Services</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991162889"/>
                  </a:ext>
                </a:extLst>
              </a:tr>
              <a:tr h="432595">
                <a:tc>
                  <a:txBody>
                    <a:bodyPr/>
                    <a:lstStyle/>
                    <a:p>
                      <a:pPr algn="l" fontAlgn="base"/>
                      <a:r>
                        <a:rPr lang="en-US" sz="1400" b="1" i="0" dirty="0">
                          <a:solidFill>
                            <a:srgbClr val="1E1E1E"/>
                          </a:solidFill>
                          <a:effectLst/>
                          <a:latin typeface="Arial" panose="020B0604020202020204" pitchFamily="34" charset="0"/>
                        </a:rPr>
                        <a:t>Emergency Care (worldwide)</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654334161"/>
                  </a:ext>
                </a:extLst>
              </a:tr>
              <a:tr h="250450">
                <a:tc>
                  <a:txBody>
                    <a:bodyPr/>
                    <a:lstStyle/>
                    <a:p>
                      <a:pPr algn="l" fontAlgn="base"/>
                      <a:r>
                        <a:rPr lang="en-US" sz="1400" b="1" i="0">
                          <a:solidFill>
                            <a:srgbClr val="1E1E1E"/>
                          </a:solidFill>
                          <a:effectLst/>
                          <a:latin typeface="Arial" panose="020B0604020202020204" pitchFamily="34" charset="0"/>
                        </a:rPr>
                        <a:t>Urgent Care</a:t>
                      </a:r>
                      <a:r>
                        <a:rPr lang="en-US" sz="1400" b="0" i="0">
                          <a:solidFill>
                            <a:srgbClr val="1E1E1E"/>
                          </a:solidFill>
                          <a:effectLst/>
                          <a:latin typeface="Arial" panose="020B0604020202020204" pitchFamily="34" charset="0"/>
                        </a:rPr>
                        <a:t>​</a:t>
                      </a:r>
                      <a:endParaRPr lang="en-US" sz="1400" b="0" i="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193439980"/>
                  </a:ext>
                </a:extLst>
              </a:tr>
              <a:tr h="432595">
                <a:tc>
                  <a:txBody>
                    <a:bodyPr/>
                    <a:lstStyle/>
                    <a:p>
                      <a:pPr algn="l" fontAlgn="base"/>
                      <a:r>
                        <a:rPr lang="en-US" sz="1400" b="1" i="0" dirty="0">
                          <a:solidFill>
                            <a:srgbClr val="1E1E1E"/>
                          </a:solidFill>
                          <a:effectLst/>
                          <a:latin typeface="Arial" panose="020B0604020202020204" pitchFamily="34" charset="0"/>
                        </a:rPr>
                        <a:t>Physical, Speech &amp; Occupational Services</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1589731218"/>
                  </a:ext>
                </a:extLst>
              </a:tr>
              <a:tr h="250450">
                <a:tc>
                  <a:txBody>
                    <a:bodyPr/>
                    <a:lstStyle/>
                    <a:p>
                      <a:pPr algn="l" fontAlgn="base"/>
                      <a:r>
                        <a:rPr lang="en-US" sz="1400" b="1" i="0" dirty="0">
                          <a:solidFill>
                            <a:srgbClr val="1E1E1E"/>
                          </a:solidFill>
                          <a:effectLst/>
                          <a:latin typeface="Arial" panose="020B0604020202020204" pitchFamily="34" charset="0"/>
                        </a:rPr>
                        <a:t>Ambulance Services</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dirty="0">
                          <a:solidFill>
                            <a:srgbClr val="1E1E1E"/>
                          </a:solidFill>
                          <a:effectLst/>
                          <a:latin typeface="Arial" panose="020B0604020202020204" pitchFamily="34" charset="0"/>
                        </a:rPr>
                        <a:t>$0 copay​</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4212484200"/>
                  </a:ext>
                </a:extLst>
              </a:tr>
              <a:tr h="250450">
                <a:tc>
                  <a:txBody>
                    <a:bodyPr/>
                    <a:lstStyle/>
                    <a:p>
                      <a:pPr algn="l" fontAlgn="base"/>
                      <a:r>
                        <a:rPr lang="en-US" sz="1400" b="1" i="0" dirty="0">
                          <a:solidFill>
                            <a:srgbClr val="1E1E1E"/>
                          </a:solidFill>
                          <a:effectLst/>
                          <a:latin typeface="Arial" panose="020B0604020202020204" pitchFamily="34" charset="0"/>
                        </a:rPr>
                        <a:t>Skilled Nursing</a:t>
                      </a:r>
                      <a:r>
                        <a:rPr lang="en-US" sz="1400" b="0" i="0" dirty="0">
                          <a:solidFill>
                            <a:srgbClr val="1E1E1E"/>
                          </a:solidFill>
                          <a:effectLst/>
                          <a:latin typeface="Arial" panose="020B0604020202020204" pitchFamily="34" charset="0"/>
                        </a:rPr>
                        <a:t>​</a:t>
                      </a:r>
                      <a:endParaRPr lang="en-US" sz="1400" b="0" i="0" dirty="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fontAlgn="base"/>
                      <a:r>
                        <a:rPr lang="en-US" sz="1400" b="0" i="0">
                          <a:solidFill>
                            <a:srgbClr val="1E1E1E"/>
                          </a:solidFill>
                          <a:effectLst/>
                          <a:latin typeface="Arial" panose="020B0604020202020204" pitchFamily="34" charset="0"/>
                        </a:rPr>
                        <a:t>$0 copay (days 1-20)​</a:t>
                      </a:r>
                      <a:endParaRPr lang="en-US" sz="1400" b="0" i="0">
                        <a:solidFill>
                          <a:srgbClr val="1E1E1E"/>
                        </a:solidFill>
                        <a:effectLst/>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00111811"/>
                  </a:ext>
                </a:extLst>
              </a:tr>
              <a:tr h="432595">
                <a:tc>
                  <a:txBody>
                    <a:bodyPr/>
                    <a:lstStyle/>
                    <a:p>
                      <a:r>
                        <a:rPr lang="en-US" sz="1350" b="1" kern="1200" dirty="0">
                          <a:solidFill>
                            <a:schemeClr val="tx1"/>
                          </a:solidFill>
                          <a:effectLst/>
                          <a:latin typeface="+mn-lt"/>
                          <a:ea typeface="+mn-ea"/>
                          <a:cs typeface="+mn-cs"/>
                        </a:rPr>
                        <a:t>Cardiac Rehabilitation</a:t>
                      </a:r>
                      <a:endParaRPr lang="en-US" sz="1350" kern="1200" dirty="0">
                        <a:solidFill>
                          <a:schemeClr val="tx1"/>
                        </a:solidFill>
                        <a:effectLst/>
                        <a:latin typeface="+mn-lt"/>
                        <a:ea typeface="+mn-ea"/>
                        <a:cs typeface="+mn-cs"/>
                      </a:endParaRPr>
                    </a:p>
                    <a:p>
                      <a:r>
                        <a:rPr lang="en-US" sz="1350" b="1" kern="1200" dirty="0">
                          <a:solidFill>
                            <a:schemeClr val="tx1"/>
                          </a:solidFill>
                          <a:effectLst/>
                          <a:latin typeface="+mn-lt"/>
                          <a:ea typeface="+mn-ea"/>
                          <a:cs typeface="+mn-cs"/>
                        </a:rPr>
                        <a:t>Services</a:t>
                      </a:r>
                      <a:endParaRPr lang="en-US" sz="1350" kern="1200" dirty="0">
                        <a:solidFill>
                          <a:schemeClr val="tx1"/>
                        </a:solidFill>
                        <a:effectLst/>
                        <a:latin typeface="+mn-lt"/>
                        <a:ea typeface="+mn-ea"/>
                        <a:cs typeface="+mn-cs"/>
                      </a:endParaRP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FFFFF"/>
                    </a:solidFill>
                  </a:tcPr>
                </a:tc>
                <a:tc>
                  <a:txBody>
                    <a:bodyPr/>
                    <a:lstStyle/>
                    <a:p>
                      <a:pPr algn="ctr"/>
                      <a:r>
                        <a:rPr lang="en-US" sz="1350" kern="1200" dirty="0">
                          <a:solidFill>
                            <a:schemeClr val="tx1"/>
                          </a:solidFill>
                          <a:effectLst/>
                          <a:latin typeface="+mn-lt"/>
                          <a:ea typeface="+mn-ea"/>
                          <a:cs typeface="+mn-cs"/>
                        </a:rPr>
                        <a:t>$0 copay</a:t>
                      </a:r>
                    </a:p>
                    <a:p>
                      <a:pPr algn="ctr"/>
                      <a:r>
                        <a:rPr lang="en-US" sz="1350" kern="1200" dirty="0">
                          <a:solidFill>
                            <a:schemeClr val="tx1"/>
                          </a:solidFill>
                          <a:effectLst/>
                          <a:latin typeface="+mn-lt"/>
                          <a:ea typeface="+mn-ea"/>
                          <a:cs typeface="+mn-cs"/>
                        </a:rPr>
                        <a:t>Maximum of 2 one-hour sessions per day up to 36 sessions in 36 weeks.</a:t>
                      </a:r>
                    </a:p>
                    <a:p>
                      <a:pPr algn="ctr"/>
                      <a:r>
                        <a:rPr lang="en-US" sz="1350" kern="1200" dirty="0">
                          <a:solidFill>
                            <a:schemeClr val="tx1"/>
                          </a:solidFill>
                          <a:effectLst/>
                          <a:latin typeface="+mn-lt"/>
                          <a:ea typeface="+mn-ea"/>
                          <a:cs typeface="+mn-cs"/>
                        </a:rPr>
                        <a:t>Limit to 36 per year.</a:t>
                      </a:r>
                    </a:p>
                  </a:txBody>
                  <a:tcPr marL="65039" marR="65039" marT="32519" marB="32519" anchor="ctr">
                    <a:lnL w="6350" cap="flat" cmpd="sng" algn="ctr">
                      <a:solidFill>
                        <a:srgbClr val="1E1E1E"/>
                      </a:solidFill>
                      <a:prstDash val="solid"/>
                      <a:round/>
                      <a:headEnd type="none" w="med" len="med"/>
                      <a:tailEnd type="none" w="med" len="med"/>
                    </a:lnL>
                    <a:lnR w="6350" cap="flat" cmpd="sng" algn="ctr">
                      <a:solidFill>
                        <a:srgbClr val="1E1E1E"/>
                      </a:solidFill>
                      <a:prstDash val="solid"/>
                      <a:round/>
                      <a:headEnd type="none" w="med" len="med"/>
                      <a:tailEnd type="none" w="med" len="med"/>
                    </a:lnR>
                    <a:lnT w="6350" cap="flat" cmpd="sng" algn="ctr">
                      <a:solidFill>
                        <a:srgbClr val="1E1E1E"/>
                      </a:solidFill>
                      <a:prstDash val="solid"/>
                      <a:round/>
                      <a:headEnd type="none" w="med" len="med"/>
                      <a:tailEnd type="none" w="med" len="med"/>
                    </a:lnT>
                    <a:lnB w="6350" cap="flat" cmpd="sng" algn="ctr">
                      <a:solidFill>
                        <a:srgbClr val="1E1E1E"/>
                      </a:solidFill>
                      <a:prstDash val="solid"/>
                      <a:round/>
                      <a:headEnd type="none" w="med" len="med"/>
                      <a:tailEnd type="none" w="med" len="med"/>
                    </a:lnB>
                    <a:solidFill>
                      <a:srgbClr val="F0F3F5"/>
                    </a:solidFill>
                  </a:tcPr>
                </a:tc>
                <a:extLst>
                  <a:ext uri="{0D108BD9-81ED-4DB2-BD59-A6C34878D82A}">
                    <a16:rowId xmlns:a16="http://schemas.microsoft.com/office/drawing/2014/main" val="2953288312"/>
                  </a:ext>
                </a:extLst>
              </a:tr>
            </a:tbl>
          </a:graphicData>
        </a:graphic>
      </p:graphicFrame>
      <p:sp>
        <p:nvSpPr>
          <p:cNvPr id="15" name="Rectangle 2">
            <a:extLst>
              <a:ext uri="{FF2B5EF4-FFF2-40B4-BE49-F238E27FC236}">
                <a16:creationId xmlns:a16="http://schemas.microsoft.com/office/drawing/2014/main" id="{717DF799-1DA1-151D-D032-499DE9C4F7DA}"/>
              </a:ext>
            </a:extLst>
          </p:cNvPr>
          <p:cNvSpPr>
            <a:spLocks noChangeArrowheads="1"/>
          </p:cNvSpPr>
          <p:nvPr/>
        </p:nvSpPr>
        <p:spPr bwMode="auto">
          <a:xfrm>
            <a:off x="2866267" y="977631"/>
            <a:ext cx="22339676" cy="6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3">
            <a:extLst>
              <a:ext uri="{FF2B5EF4-FFF2-40B4-BE49-F238E27FC236}">
                <a16:creationId xmlns:a16="http://schemas.microsoft.com/office/drawing/2014/main" id="{D4152799-B7A0-55AD-12D0-42E531A256A5}"/>
              </a:ext>
            </a:extLst>
          </p:cNvPr>
          <p:cNvSpPr>
            <a:spLocks noChangeArrowheads="1"/>
          </p:cNvSpPr>
          <p:nvPr/>
        </p:nvSpPr>
        <p:spPr bwMode="auto">
          <a:xfrm>
            <a:off x="12358884" y="1284786"/>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itle 1">
            <a:extLst>
              <a:ext uri="{FF2B5EF4-FFF2-40B4-BE49-F238E27FC236}">
                <a16:creationId xmlns:a16="http://schemas.microsoft.com/office/drawing/2014/main" id="{1F7880AD-BEC3-4EC3-A1A2-DB46FC3432ED}"/>
              </a:ext>
            </a:extLst>
          </p:cNvPr>
          <p:cNvSpPr>
            <a:spLocks noGrp="1"/>
          </p:cNvSpPr>
          <p:nvPr>
            <p:ph type="title"/>
          </p:nvPr>
        </p:nvSpPr>
        <p:spPr>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800" b="1" kern="600" baseline="0">
                <a:solidFill>
                  <a:schemeClr val="tx2"/>
                </a:solidFill>
                <a:latin typeface="+mn-lt"/>
                <a:ea typeface="+mj-ea"/>
                <a:cs typeface="+mj-cs"/>
              </a:defRPr>
            </a:lvl1pPr>
          </a:lstStyle>
          <a:p>
            <a:r>
              <a:rPr lang="en-US" sz="2800" b="1" dirty="0">
                <a:latin typeface="+mj-lt"/>
              </a:rPr>
              <a:t>Blue Cross </a:t>
            </a:r>
            <a:r>
              <a:rPr lang="en-US" dirty="0">
                <a:latin typeface="+mj-lt"/>
              </a:rPr>
              <a:t>Group </a:t>
            </a:r>
            <a:r>
              <a:rPr lang="en-US" sz="2800" b="1" dirty="0">
                <a:latin typeface="+mj-lt"/>
              </a:rPr>
              <a:t>Medicare Advantage</a:t>
            </a:r>
            <a:r>
              <a:rPr lang="en-US" sz="2800" b="1" baseline="30000" dirty="0">
                <a:latin typeface="+mj-lt"/>
              </a:rPr>
              <a:t>SM</a:t>
            </a:r>
            <a:r>
              <a:rPr lang="en-US" sz="2800" b="1" dirty="0">
                <a:latin typeface="+mj-lt"/>
              </a:rPr>
              <a:t> (MA) Plan Highlights</a:t>
            </a:r>
            <a:endParaRPr lang="en-US" sz="2800" b="1" dirty="0">
              <a:solidFill>
                <a:srgbClr val="FF0000"/>
              </a:solidFill>
              <a:latin typeface="+mj-lt"/>
            </a:endParaRPr>
          </a:p>
        </p:txBody>
      </p:sp>
    </p:spTree>
    <p:extLst>
      <p:ext uri="{BB962C8B-B14F-4D97-AF65-F5344CB8AC3E}">
        <p14:creationId xmlns:p14="http://schemas.microsoft.com/office/powerpoint/2010/main" val="756677852"/>
      </p:ext>
    </p:extLst>
  </p:cSld>
  <p:clrMapOvr>
    <a:masterClrMapping/>
  </p:clrMapOvr>
</p:sld>
</file>

<file path=ppt/theme/theme1.xml><?xml version="1.0" encoding="utf-8"?>
<a:theme xmlns:a="http://schemas.openxmlformats.org/drawingml/2006/main" name="Office Theme">
  <a:themeElements>
    <a:clrScheme name="Blue Brand Theme w ORANGE ACCENT">
      <a:dk1>
        <a:srgbClr val="1E1E1E"/>
      </a:dk1>
      <a:lt1>
        <a:srgbClr val="FFFFFF"/>
      </a:lt1>
      <a:dk2>
        <a:srgbClr val="007CBF"/>
      </a:dk2>
      <a:lt2>
        <a:srgbClr val="D1DAE0"/>
      </a:lt2>
      <a:accent1>
        <a:srgbClr val="005487"/>
      </a:accent1>
      <a:accent2>
        <a:srgbClr val="27BDC8"/>
      </a:accent2>
      <a:accent3>
        <a:srgbClr val="D1DAE0"/>
      </a:accent3>
      <a:accent4>
        <a:srgbClr val="007CBF"/>
      </a:accent4>
      <a:accent5>
        <a:srgbClr val="FF6D00"/>
      </a:accent5>
      <a:accent6>
        <a:srgbClr val="FDD14B"/>
      </a:accent6>
      <a:hlink>
        <a:srgbClr val="007CBF"/>
      </a:hlink>
      <a:folHlink>
        <a:srgbClr val="007C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2073493_618220.0425_OK_Group Medicare_MAPD Medicare OE Deck_v1" id="{581FB6BD-A8F3-B447-A9A5-123D098DB310}" vid="{384DD8FF-A7BB-1547-8CBA-3D01E109F8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7387CDB0CB9A40B43741C37E48088C" ma:contentTypeVersion="13" ma:contentTypeDescription="Create a new document." ma:contentTypeScope="" ma:versionID="193fab7bb1c544004dc23fac39cc3b36">
  <xsd:schema xmlns:xsd="http://www.w3.org/2001/XMLSchema" xmlns:xs="http://www.w3.org/2001/XMLSchema" xmlns:p="http://schemas.microsoft.com/office/2006/metadata/properties" xmlns:ns1="http://schemas.microsoft.com/sharepoint/v3" xmlns:ns2="15896c7c-66ea-4f07-a1a9-5297313fdce1" xmlns:ns3="9a3cd14f-62da-47bc-9e67-701dff354d63" targetNamespace="http://schemas.microsoft.com/office/2006/metadata/properties" ma:root="true" ma:fieldsID="7b63de4b0c2b997402162679eec75646" ns1:_="" ns2:_="" ns3:_="">
    <xsd:import namespace="http://schemas.microsoft.com/sharepoint/v3"/>
    <xsd:import namespace="15896c7c-66ea-4f07-a1a9-5297313fdce1"/>
    <xsd:import namespace="9a3cd14f-62da-47bc-9e67-701dff354d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896c7c-66ea-4f07-a1a9-5297313fdc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530e2d-b1ea-4ada-8c7e-d095980ec3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3cd14f-62da-47bc-9e67-701dff354d6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742d373-728a-404e-a2d1-ab0c10ac13e6}" ma:internalName="TaxCatchAll" ma:showField="CatchAllData" ma:web="9a3cd14f-62da-47bc-9e67-701dff354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15896c7c-66ea-4f07-a1a9-5297313fdce1">
      <Terms xmlns="http://schemas.microsoft.com/office/infopath/2007/PartnerControls"/>
    </lcf76f155ced4ddcb4097134ff3c332f>
    <TaxCatchAll xmlns="9a3cd14f-62da-47bc-9e67-701dff354d6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C3E0AAC-0058-4F69-B1F3-247AF7358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896c7c-66ea-4f07-a1a9-5297313fdce1"/>
    <ds:schemaRef ds:uri="9a3cd14f-62da-47bc-9e67-701dff354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0ED195-B842-485A-B8FB-6CA743A439B6}">
  <ds:schemaRefs>
    <ds:schemaRef ds:uri="http://schemas.microsoft.com/sharepoint/v3/contenttype/forms"/>
  </ds:schemaRefs>
</ds:datastoreItem>
</file>

<file path=customXml/itemProps3.xml><?xml version="1.0" encoding="utf-8"?>
<ds:datastoreItem xmlns:ds="http://schemas.openxmlformats.org/officeDocument/2006/customXml" ds:itemID="{07AF1028-1685-4730-9CD0-F30B19F5F562}">
  <ds:schemaRefs>
    <ds:schemaRef ds:uri="http://schemas.microsoft.com/office/infopath/2007/PartnerControls"/>
    <ds:schemaRef ds:uri="15896c7c-66ea-4f07-a1a9-5297313fdce1"/>
    <ds:schemaRef ds:uri="9a3cd14f-62da-47bc-9e67-701dff354d63"/>
    <ds:schemaRef ds:uri="http://www.w3.org/XML/1998/namespace"/>
    <ds:schemaRef ds:uri="http://purl.org/dc/elements/1.1/"/>
    <ds:schemaRef ds:uri="http://schemas.microsoft.com/sharepoint/v3"/>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02513295-34d7-4ce7-95f0-d6d90e122a36}" enabled="1" method="Standard" siteId="{2e0cb644-c094-41d7-ab3d-43201da24438}" removed="0"/>
</clbl:labelList>
</file>

<file path=docProps/app.xml><?xml version="1.0" encoding="utf-8"?>
<Properties xmlns="http://schemas.openxmlformats.org/officeDocument/2006/extended-properties" xmlns:vt="http://schemas.openxmlformats.org/officeDocument/2006/docPropsVTypes">
  <Template>Office Theme</Template>
  <TotalTime>458</TotalTime>
  <Words>3400</Words>
  <Application>Microsoft Office PowerPoint</Application>
  <PresentationFormat>Custom</PresentationFormat>
  <Paragraphs>436</Paragraphs>
  <Slides>36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Open Sans</vt:lpstr>
      <vt:lpstr>Segoe UI</vt:lpstr>
      <vt:lpstr>Times New Roman</vt:lpstr>
      <vt:lpstr>Office Theme</vt:lpstr>
      <vt:lpstr> Oklahoma Higher Education Employee Interlocal</vt:lpstr>
      <vt:lpstr>PowerPoint Presentation</vt:lpstr>
      <vt:lpstr>ABCs of Medicare</vt:lpstr>
      <vt:lpstr>PowerPoint Presentation</vt:lpstr>
      <vt:lpstr>PowerPoint Presentation</vt:lpstr>
      <vt:lpstr>PowerPoint Presentation</vt:lpstr>
      <vt:lpstr>PowerPoint Presentation</vt:lpstr>
      <vt:lpstr>Plan Details</vt:lpstr>
      <vt:lpstr>Blue Cross Group Medicare AdvantageSM (MA) Plan Highlights</vt:lpstr>
      <vt:lpstr>Blue Cross Group Medicare AdvantageSM (MA) Plan Highlights</vt:lpstr>
      <vt:lpstr>Blue Cross Group Medicare Rx (PDP)SM Highlights –  High and Low Plans Compared</vt:lpstr>
      <vt:lpstr>Blue Cross Group Medicare Rx (PDP)SM Highlights –  High and Low Plans Compared</vt:lpstr>
      <vt:lpstr>Blue Cross Group Medicare Rx (PDP)SM Highlights –  High and Low Plans Compared</vt:lpstr>
      <vt:lpstr>Pharmacy Overview</vt:lpstr>
      <vt:lpstr> </vt:lpstr>
      <vt:lpstr>Part D Formulary (Drug List) </vt:lpstr>
      <vt:lpstr> </vt:lpstr>
      <vt:lpstr> </vt:lpstr>
      <vt:lpstr>Pharmacy Transition Benefit </vt:lpstr>
      <vt:lpstr>PowerPoint Presentation</vt:lpstr>
      <vt:lpstr>PowerPoint Presentation</vt:lpstr>
      <vt:lpstr>PowerPoint Presentation</vt:lpstr>
      <vt:lpstr>Important Reminders</vt:lpstr>
      <vt:lpstr>Provider Finder</vt:lpstr>
      <vt:lpstr>Formulary and Pharmacy Finder</vt:lpstr>
      <vt:lpstr>Formulary and Pharmacy Finder – Continued</vt:lpstr>
      <vt:lpstr> </vt:lpstr>
      <vt:lpstr> </vt:lpstr>
      <vt:lpstr>Member Communications Welcome Kits</vt:lpstr>
      <vt:lpstr> </vt:lpstr>
      <vt:lpstr> </vt:lpstr>
      <vt:lpstr> </vt:lpstr>
      <vt:lpstr>Disclaimers</vt:lpstr>
      <vt:lpstr> </vt:lpstr>
      <vt:lpstr> </vt:lpstr>
      <vt:lpstr>Thank you for attending today’s educational session.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Amish Daftari</dc:creator>
  <cp:keywords/>
  <dc:description/>
  <cp:lastModifiedBy>Dave MCCALEB</cp:lastModifiedBy>
  <cp:revision>9</cp:revision>
  <cp:lastPrinted>2018-02-05T21:27:33Z</cp:lastPrinted>
  <dcterms:created xsi:type="dcterms:W3CDTF">2025-09-03T15:15:15Z</dcterms:created>
  <dcterms:modified xsi:type="dcterms:W3CDTF">2025-09-29T20:21:40Z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0x010100B97387CDB0CB9A40B43741C37E48088C</vt:lpwstr>
  </property>
  <property fmtid="{D5CDD505-2E9C-101B-9397-08002B2CF9AE}" pid="3" name="MSIP_Label_02513295-34d7-4ce7-95f0-d6d90e122a36_Enabled">
    <vt:lpwstr>true</vt:lpwstr>
  </property>
  <property fmtid="{D5CDD505-2E9C-101B-9397-08002B2CF9AE}" pid="4" name="MSIP_Label_02513295-34d7-4ce7-95f0-d6d90e122a36_SetDate">
    <vt:lpwstr>2023-02-04T22:46:54Z</vt:lpwstr>
  </property>
  <property fmtid="{D5CDD505-2E9C-101B-9397-08002B2CF9AE}" pid="5" name="MSIP_Label_02513295-34d7-4ce7-95f0-d6d90e122a36_Method">
    <vt:lpwstr>Standard</vt:lpwstr>
  </property>
  <property fmtid="{D5CDD505-2E9C-101B-9397-08002B2CF9AE}" pid="6" name="MSIP_Label_02513295-34d7-4ce7-95f0-d6d90e122a36_Name">
    <vt:lpwstr>Non-Public</vt:lpwstr>
  </property>
  <property fmtid="{D5CDD505-2E9C-101B-9397-08002B2CF9AE}" pid="7" name="MSIP_Label_02513295-34d7-4ce7-95f0-d6d90e122a36_SiteId">
    <vt:lpwstr>2e0cb644-c094-41d7-ab3d-43201da24438</vt:lpwstr>
  </property>
  <property fmtid="{D5CDD505-2E9C-101B-9397-08002B2CF9AE}" pid="8" name="MSIP_Label_02513295-34d7-4ce7-95f0-d6d90e122a36_ActionId">
    <vt:lpwstr>931cf068-e9b4-4ad4-b6ed-9a5d4d5bfdd9</vt:lpwstr>
  </property>
  <property fmtid="{D5CDD505-2E9C-101B-9397-08002B2CF9AE}" pid="9" name="MSIP_Label_02513295-34d7-4ce7-95f0-d6d90e122a36_ContentBits">
    <vt:lpwstr>0</vt:lpwstr>
  </property>
</Properties>
</file>