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9" r:id="rId3"/>
    <p:sldId id="257" r:id="rId4"/>
    <p:sldId id="260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14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8DC-9FF6-48FD-AA1C-8E94BCC484FE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3F2AD0-BDF5-4379-A543-C96D5DBC2DE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8DC-9FF6-48FD-AA1C-8E94BCC484FE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F2AD0-BDF5-4379-A543-C96D5DBC2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8DC-9FF6-48FD-AA1C-8E94BCC484FE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3F2AD0-BDF5-4379-A543-C96D5DBC2D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8DC-9FF6-48FD-AA1C-8E94BCC484FE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3F2AD0-BDF5-4379-A543-C96D5DBC2DE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8DC-9FF6-48FD-AA1C-8E94BCC484FE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3F2AD0-BDF5-4379-A543-C96D5DBC2DE2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8DC-9FF6-48FD-AA1C-8E94BCC484FE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3F2AD0-BDF5-4379-A543-C96D5DBC2DE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8DC-9FF6-48FD-AA1C-8E94BCC484FE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3F2AD0-BDF5-4379-A543-C96D5DBC2DE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8DC-9FF6-48FD-AA1C-8E94BCC484FE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3F2AD0-BDF5-4379-A543-C96D5DBC2DE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8DC-9FF6-48FD-AA1C-8E94BCC484FE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3F2AD0-BDF5-4379-A543-C96D5DBC2DE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8DC-9FF6-48FD-AA1C-8E94BCC484FE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3F2AD0-BDF5-4379-A543-C96D5DBC2DE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238DC-9FF6-48FD-AA1C-8E94BCC484FE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13F2AD0-BDF5-4379-A543-C96D5DBC2DE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F7F238DC-9FF6-48FD-AA1C-8E94BCC484FE}" type="datetimeFigureOut">
              <a:rPr lang="en-US" smtClean="0"/>
              <a:t>11/21/2013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13F2AD0-BDF5-4379-A543-C96D5DBC2DE2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Strategic Goal One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324600" cy="739310"/>
          </a:xfrm>
        </p:spPr>
        <p:txBody>
          <a:bodyPr>
            <a:normAutofit/>
          </a:bodyPr>
          <a:lstStyle/>
          <a:p>
            <a:r>
              <a:rPr lang="en-US" dirty="0" smtClean="0"/>
              <a:t>Focus on Student Success to help students discover and achieve their education and life goals.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853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>
                <a:effectLst/>
              </a:rPr>
              <a:t>5-year </a:t>
            </a:r>
            <a:r>
              <a:rPr lang="en-US" dirty="0" smtClean="0">
                <a:effectLst/>
              </a:rPr>
              <a:t>plan currently being implemented</a:t>
            </a:r>
          </a:p>
          <a:p>
            <a:pPr lvl="0"/>
            <a:r>
              <a:rPr lang="en-US" dirty="0" smtClean="0">
                <a:effectLst/>
              </a:rPr>
              <a:t>Existing buildings will begin a rotation of renovations with the possibility of an additional building when completed</a:t>
            </a:r>
            <a:endParaRPr lang="en-US" dirty="0">
              <a:effectLst/>
            </a:endParaRPr>
          </a:p>
          <a:p>
            <a:pPr lvl="0"/>
            <a:r>
              <a:rPr lang="en-US" dirty="0" smtClean="0">
                <a:effectLst/>
              </a:rPr>
              <a:t>Funded by increases in room fees (percentage </a:t>
            </a:r>
            <a:r>
              <a:rPr lang="en-US" dirty="0">
                <a:effectLst/>
              </a:rPr>
              <a:t>ear-marked for renovations) and secure bonds </a:t>
            </a:r>
          </a:p>
          <a:p>
            <a:pPr marL="182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1. Improve and upgrade residence life facilities on an annual basis.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256152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133600" y="1295400"/>
            <a:ext cx="6096000" cy="2667000"/>
          </a:xfrm>
        </p:spPr>
        <p:txBody>
          <a:bodyPr/>
          <a:lstStyle/>
          <a:p>
            <a:r>
              <a:rPr lang="en-US" dirty="0">
                <a:effectLst/>
              </a:rPr>
              <a:t>•</a:t>
            </a:r>
            <a:r>
              <a:rPr lang="en-US" strike="sngStrike" dirty="0">
                <a:effectLst/>
              </a:rPr>
              <a:t>Require a mandatory graduation check by department after 60 hours of academic credit to keep students on track and give them a clear view of requirements needed to complete a bachelor's degree</a:t>
            </a:r>
            <a:r>
              <a:rPr lang="en-US" dirty="0">
                <a:effectLst/>
              </a:rPr>
              <a:t>. </a:t>
            </a:r>
            <a:r>
              <a:rPr lang="en-US" strike="sngStrike" dirty="0">
                <a:effectLst/>
              </a:rPr>
              <a:t>(NCAA requirements for student-athletes can serve as a model</a:t>
            </a:r>
            <a:r>
              <a:rPr lang="en-US" strike="sngStrike" dirty="0" smtClean="0">
                <a:effectLst/>
              </a:rPr>
              <a:t>.)</a:t>
            </a:r>
            <a:endParaRPr lang="en-US" dirty="0">
              <a:effectLst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62000" y="4495800"/>
            <a:ext cx="7543800" cy="914400"/>
          </a:xfrm>
        </p:spPr>
        <p:txBody>
          <a:bodyPr/>
          <a:lstStyle/>
          <a:p>
            <a:r>
              <a:rPr lang="en-US" sz="3600" dirty="0" smtClean="0"/>
              <a:t>2. Create an advisement </a:t>
            </a:r>
            <a:r>
              <a:rPr lang="en-US" sz="3600" dirty="0"/>
              <a:t>c</a:t>
            </a:r>
            <a:r>
              <a:rPr lang="en-US" sz="3600" dirty="0" smtClean="0"/>
              <a:t>enter for incoming students.</a:t>
            </a:r>
            <a:endParaRPr lang="en-US" sz="3600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762000" y="4572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3600" strike="sngStrike" dirty="0" smtClean="0"/>
              <a:t>2. Implement an Early Alert system for students in academic trouble.</a:t>
            </a:r>
            <a:endParaRPr lang="en-US" sz="3600" strike="sngStrike" dirty="0"/>
          </a:p>
        </p:txBody>
      </p:sp>
    </p:spTree>
    <p:extLst>
      <p:ext uri="{BB962C8B-B14F-4D97-AF65-F5344CB8AC3E}">
        <p14:creationId xmlns:p14="http://schemas.microsoft.com/office/powerpoint/2010/main" val="2850443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676400" y="381000"/>
            <a:ext cx="6553200" cy="4571999"/>
          </a:xfrm>
        </p:spPr>
        <p:txBody>
          <a:bodyPr/>
          <a:lstStyle/>
          <a:p>
            <a:pPr lvl="0"/>
            <a:r>
              <a:rPr lang="en-US" dirty="0">
                <a:effectLst/>
              </a:rPr>
              <a:t>Advise and enroll freshmen, transfer students, and sophomores who are still General Studies or Undecided</a:t>
            </a:r>
          </a:p>
          <a:p>
            <a:pPr lvl="0"/>
            <a:r>
              <a:rPr lang="en-US" dirty="0">
                <a:effectLst/>
              </a:rPr>
              <a:t>Implement early alert system for students in academic trouble (consults to follow with advisor)</a:t>
            </a:r>
          </a:p>
          <a:p>
            <a:pPr lvl="0"/>
            <a:r>
              <a:rPr lang="en-US" dirty="0">
                <a:effectLst/>
              </a:rPr>
              <a:t>Complete Early Graduation checks for students when referred to department for faculty advisor</a:t>
            </a:r>
          </a:p>
          <a:p>
            <a:pPr lvl="0"/>
            <a:r>
              <a:rPr lang="en-US" dirty="0">
                <a:effectLst/>
              </a:rPr>
              <a:t>Administration of OKCIS and subsequent consultation (move from Career Services)</a:t>
            </a:r>
          </a:p>
          <a:p>
            <a:pPr lvl="0"/>
            <a:r>
              <a:rPr lang="en-US" dirty="0" smtClean="0">
                <a:effectLst/>
              </a:rPr>
              <a:t>Funding in part </a:t>
            </a:r>
            <a:r>
              <a:rPr lang="en-US" dirty="0">
                <a:effectLst/>
              </a:rPr>
              <a:t>from addition of a student fee as well as the redirection of existing funds for services </a:t>
            </a:r>
            <a:r>
              <a:rPr lang="en-US" dirty="0" smtClean="0">
                <a:effectLst/>
              </a:rPr>
              <a:t>provided</a:t>
            </a:r>
            <a:endParaRPr lang="en-US" dirty="0">
              <a:effectLst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5181600"/>
            <a:ext cx="7543800" cy="914400"/>
          </a:xfrm>
        </p:spPr>
        <p:txBody>
          <a:bodyPr/>
          <a:lstStyle/>
          <a:p>
            <a:r>
              <a:rPr lang="en-US" sz="3600" dirty="0" smtClean="0"/>
              <a:t>2. Create </a:t>
            </a:r>
            <a:r>
              <a:rPr lang="en-US" sz="3600" dirty="0"/>
              <a:t>an advisement center for incoming students.</a:t>
            </a:r>
          </a:p>
        </p:txBody>
      </p:sp>
    </p:spTree>
    <p:extLst>
      <p:ext uri="{BB962C8B-B14F-4D97-AF65-F5344CB8AC3E}">
        <p14:creationId xmlns:p14="http://schemas.microsoft.com/office/powerpoint/2010/main" val="1282652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609601"/>
            <a:ext cx="6858000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effectLst/>
              </a:rPr>
              <a:t>Increase </a:t>
            </a:r>
            <a:r>
              <a:rPr lang="en-US" dirty="0">
                <a:effectLst/>
              </a:rPr>
              <a:t>communication to advisors by campus-wide e-mail messages pertaining to advisement.</a:t>
            </a:r>
          </a:p>
          <a:p>
            <a:pPr lvl="1"/>
            <a:r>
              <a:rPr lang="en-US" dirty="0">
                <a:solidFill>
                  <a:schemeClr val="tx2"/>
                </a:solidFill>
                <a:effectLst/>
              </a:rPr>
              <a:t>Add pertinent information as agenda items for department meetings (send points to Department Chairs)</a:t>
            </a:r>
          </a:p>
          <a:p>
            <a:r>
              <a:rPr lang="en-US" dirty="0">
                <a:solidFill>
                  <a:schemeClr val="tx2"/>
                </a:solidFill>
                <a:effectLst/>
              </a:rPr>
              <a:t>Add student email set-up as portion of Mass Orientation</a:t>
            </a:r>
          </a:p>
          <a:p>
            <a:r>
              <a:rPr lang="en-US" dirty="0" smtClean="0">
                <a:effectLst/>
              </a:rPr>
              <a:t>Provide </a:t>
            </a:r>
            <a:r>
              <a:rPr lang="en-US" dirty="0">
                <a:effectLst/>
              </a:rPr>
              <a:t>information, opportunities, and funding to faculty for the purpose of making faculty-student interaction more productive </a:t>
            </a:r>
            <a:r>
              <a:rPr lang="en-US" dirty="0">
                <a:solidFill>
                  <a:schemeClr val="tx2"/>
                </a:solidFill>
                <a:effectLst/>
              </a:rPr>
              <a:t>(i.e. attending professional conferences, department meet-and-greets</a:t>
            </a:r>
            <a:r>
              <a:rPr lang="en-US" dirty="0" smtClean="0">
                <a:solidFill>
                  <a:schemeClr val="tx2"/>
                </a:solidFill>
                <a:effectLst/>
              </a:rPr>
              <a:t>).</a:t>
            </a:r>
          </a:p>
          <a:p>
            <a:r>
              <a:rPr lang="en-US" dirty="0" smtClean="0">
                <a:solidFill>
                  <a:schemeClr val="tx2"/>
                </a:solidFill>
                <a:effectLst/>
              </a:rPr>
              <a:t>Expand Freshman Orientation Course</a:t>
            </a:r>
            <a:endParaRPr lang="en-US" dirty="0">
              <a:solidFill>
                <a:schemeClr val="tx2"/>
              </a:solidFill>
              <a:effectLst/>
            </a:endParaRPr>
          </a:p>
          <a:p>
            <a:r>
              <a:rPr lang="en-US" dirty="0" smtClean="0">
                <a:effectLst/>
              </a:rPr>
              <a:t>Require </a:t>
            </a:r>
            <a:r>
              <a:rPr lang="en-US" dirty="0">
                <a:effectLst/>
              </a:rPr>
              <a:t>all students to have face-to-face meetings with their advisor once per semester.</a:t>
            </a:r>
          </a:p>
          <a:p>
            <a:pPr lvl="1"/>
            <a:r>
              <a:rPr lang="en-US" dirty="0">
                <a:solidFill>
                  <a:schemeClr val="tx2"/>
                </a:solidFill>
                <a:effectLst/>
              </a:rPr>
              <a:t>Remove Self-Enroll </a:t>
            </a:r>
            <a:r>
              <a:rPr lang="en-US" dirty="0" smtClean="0">
                <a:solidFill>
                  <a:schemeClr val="tx2"/>
                </a:solidFill>
                <a:effectLst/>
              </a:rPr>
              <a:t>Option</a:t>
            </a:r>
          </a:p>
          <a:p>
            <a:r>
              <a:rPr lang="en-US" dirty="0" smtClean="0">
                <a:solidFill>
                  <a:schemeClr val="tx2"/>
                </a:solidFill>
                <a:effectLst/>
              </a:rPr>
              <a:t>Add student photos to course roster</a:t>
            </a:r>
            <a:endParaRPr lang="en-US" dirty="0">
              <a:solidFill>
                <a:schemeClr val="tx2"/>
              </a:solidFill>
              <a:effectLst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777240" y="5181600"/>
            <a:ext cx="7543800" cy="914400"/>
          </a:xfrm>
        </p:spPr>
        <p:txBody>
          <a:bodyPr/>
          <a:lstStyle/>
          <a:p>
            <a:r>
              <a:rPr lang="en-US" sz="3600" dirty="0" smtClean="0"/>
              <a:t>3. Support interaction between faculty and students.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73449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</Template>
  <TotalTime>35</TotalTime>
  <Words>326</Words>
  <Application>Microsoft Office PowerPoint</Application>
  <PresentationFormat>On-screen Show (4:3)</PresentationFormat>
  <Paragraphs>24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Elemental</vt:lpstr>
      <vt:lpstr>Strategic Goal One</vt:lpstr>
      <vt:lpstr>1. Improve and upgrade residence life facilities on an annual basis.</vt:lpstr>
      <vt:lpstr>2. Create an advisement center for incoming students.</vt:lpstr>
      <vt:lpstr>2. Create an advisement center for incoming students.</vt:lpstr>
      <vt:lpstr>3. Support interaction between faculty and students.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 Goal One</dc:title>
  <dc:creator>Henson, Wendy</dc:creator>
  <cp:lastModifiedBy>Henson, Wendy</cp:lastModifiedBy>
  <cp:revision>4</cp:revision>
  <dcterms:created xsi:type="dcterms:W3CDTF">2013-11-21T16:01:14Z</dcterms:created>
  <dcterms:modified xsi:type="dcterms:W3CDTF">2013-11-21T17:13:05Z</dcterms:modified>
</cp:coreProperties>
</file>