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680C0E-D043-4543-A6F1-38326E32C60F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B06CF2-7326-4983-A9F0-37A1DA154F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Goal Two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Co-Chairs:  Ruth Boyd, Vicki Hatton</a:t>
            </a:r>
          </a:p>
          <a:p>
            <a:pPr algn="l"/>
            <a:r>
              <a:rPr lang="en-US" dirty="0" smtClean="0"/>
              <a:t>Members:  Daniel Archer, Randy Beckloff, Kim Cook, Tom Davis, Trevor Ellis, Judy Haught, Andrea Holgado, Robin Jones, Taylor </a:t>
            </a:r>
            <a:r>
              <a:rPr lang="en-US" dirty="0" err="1" smtClean="0"/>
              <a:t>Kincanon</a:t>
            </a:r>
            <a:r>
              <a:rPr lang="en-US" dirty="0" smtClean="0"/>
              <a:t>, Scott </a:t>
            </a:r>
            <a:r>
              <a:rPr lang="en-US" smtClean="0"/>
              <a:t>Miller, Frederic </a:t>
            </a:r>
            <a:r>
              <a:rPr lang="en-US" dirty="0" smtClean="0"/>
              <a:t>Murray, Bo </a:t>
            </a:r>
            <a:r>
              <a:rPr lang="en-US" dirty="0" err="1" smtClean="0"/>
              <a:t>Pagliosotti</a:t>
            </a:r>
            <a:r>
              <a:rPr lang="en-US" dirty="0" smtClean="0"/>
              <a:t>, 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OSRHE Requirements</a:t>
            </a:r>
            <a:br>
              <a:rPr lang="en-US" dirty="0" smtClean="0"/>
            </a:br>
            <a:r>
              <a:rPr lang="en-US" sz="2800" dirty="0" smtClean="0"/>
              <a:t>(minimum 40 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English Composition			6 hours</a:t>
            </a:r>
          </a:p>
          <a:p>
            <a:pPr marL="0" indent="0">
              <a:buNone/>
            </a:pPr>
            <a:r>
              <a:rPr lang="en-US" dirty="0" smtClean="0"/>
              <a:t>U.S. History &amp; U.S. Government     	6 hours</a:t>
            </a:r>
          </a:p>
          <a:p>
            <a:pPr marL="0" indent="0">
              <a:buNone/>
            </a:pPr>
            <a:r>
              <a:rPr lang="en-US" dirty="0" smtClean="0"/>
              <a:t>Science				6 hours</a:t>
            </a:r>
          </a:p>
          <a:p>
            <a:pPr marL="0" indent="0">
              <a:buNone/>
            </a:pPr>
            <a:r>
              <a:rPr lang="en-US" sz="1800" dirty="0" smtClean="0"/>
              <a:t>(at least one laboratory course)</a:t>
            </a:r>
          </a:p>
          <a:p>
            <a:pPr marL="0" indent="0">
              <a:buNone/>
            </a:pPr>
            <a:r>
              <a:rPr lang="en-US" dirty="0" smtClean="0"/>
              <a:t>Humanities				6 hours</a:t>
            </a:r>
          </a:p>
          <a:p>
            <a:pPr marL="0" indent="0">
              <a:buNone/>
            </a:pPr>
            <a:r>
              <a:rPr lang="en-US" dirty="0" smtClean="0"/>
              <a:t>Mathematics				3 hours</a:t>
            </a:r>
          </a:p>
          <a:p>
            <a:pPr marL="0" indent="0">
              <a:buNone/>
            </a:pPr>
            <a:r>
              <a:rPr lang="en-US" dirty="0" smtClean="0"/>
              <a:t>One course from Psych, Soc. Sci.,</a:t>
            </a:r>
          </a:p>
          <a:p>
            <a:pPr marL="0" indent="0">
              <a:buNone/>
            </a:pPr>
            <a:r>
              <a:rPr lang="en-US" dirty="0" smtClean="0"/>
              <a:t>Foreign Lang, or Fine Arts		3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Goal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3. Have an academic environment that fosters innovation through experimentation with and adoption of “high impact” and the “best” educational practices.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21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Impact/Best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First-Year Seminars and Experiences</a:t>
            </a:r>
          </a:p>
          <a:p>
            <a:pPr lvl="1"/>
            <a:r>
              <a:rPr lang="en-US" dirty="0"/>
              <a:t>Suggested Action:  Modeled after PLC format, engagement of students, social </a:t>
            </a:r>
            <a:r>
              <a:rPr lang="en-US" dirty="0" smtClean="0"/>
              <a:t>media</a:t>
            </a:r>
          </a:p>
          <a:p>
            <a:r>
              <a:rPr lang="en-US" dirty="0" smtClean="0"/>
              <a:t>Learning Communities</a:t>
            </a:r>
          </a:p>
          <a:p>
            <a:pPr lvl="1"/>
            <a:r>
              <a:rPr lang="en-US" dirty="0" smtClean="0"/>
              <a:t>Suggested Action:  Collaboration between faculty members from various departments in both remedial and general education courses.</a:t>
            </a:r>
          </a:p>
          <a:p>
            <a:r>
              <a:rPr lang="en-US" dirty="0" smtClean="0"/>
              <a:t>Collaborative Assignments</a:t>
            </a:r>
          </a:p>
          <a:p>
            <a:pPr lvl="1"/>
            <a:r>
              <a:rPr lang="en-US" dirty="0" smtClean="0"/>
              <a:t>Team teaching between disciplines, as suggested by the Inter-professional Education Committee.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Impact/Best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Undergraduate Research</a:t>
            </a:r>
          </a:p>
          <a:p>
            <a:pPr lvl="1"/>
            <a:r>
              <a:rPr lang="en-US" dirty="0" smtClean="0"/>
              <a:t>Suggested Action: Increase </a:t>
            </a:r>
            <a:r>
              <a:rPr lang="en-US" dirty="0"/>
              <a:t>financial </a:t>
            </a:r>
            <a:r>
              <a:rPr lang="en-US" dirty="0" smtClean="0"/>
              <a:t>assistance, identify </a:t>
            </a:r>
            <a:r>
              <a:rPr lang="en-US" dirty="0"/>
              <a:t>and implement a mechanism for release </a:t>
            </a:r>
            <a:r>
              <a:rPr lang="en-US" dirty="0" smtClean="0"/>
              <a:t>time, clarification of effect on promotion </a:t>
            </a:r>
            <a:r>
              <a:rPr lang="en-US" dirty="0"/>
              <a:t>and </a:t>
            </a:r>
            <a:r>
              <a:rPr lang="en-US" dirty="0" smtClean="0"/>
              <a:t>tenure process.</a:t>
            </a:r>
          </a:p>
          <a:p>
            <a:r>
              <a:rPr lang="en-US" dirty="0" smtClean="0"/>
              <a:t>Diversity &amp; Global Learning</a:t>
            </a:r>
          </a:p>
          <a:p>
            <a:pPr lvl="1"/>
            <a:r>
              <a:rPr lang="en-US" dirty="0" smtClean="0"/>
              <a:t>Suggested Action: Designate the International Student Affairs Office as the information center for opportunities to study abroad &amp; continue international university exchange agreements.</a:t>
            </a:r>
          </a:p>
        </p:txBody>
      </p:sp>
    </p:spTree>
    <p:extLst>
      <p:ext uri="{BB962C8B-B14F-4D97-AF65-F5344CB8AC3E}">
        <p14:creationId xmlns:p14="http://schemas.microsoft.com/office/powerpoint/2010/main" val="5526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Impact/Best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Service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Suggested Action: Continued support of existing SL initiatives and the SL mission statement.</a:t>
            </a:r>
            <a:endParaRPr lang="en-US" dirty="0"/>
          </a:p>
          <a:p>
            <a:r>
              <a:rPr lang="en-US" dirty="0" smtClean="0"/>
              <a:t>Internships</a:t>
            </a:r>
          </a:p>
          <a:p>
            <a:pPr lvl="1"/>
            <a:r>
              <a:rPr lang="en-US" dirty="0" smtClean="0"/>
              <a:t>Suggested Action:  Specific internship handbooks, maintenance of contact lists, internship objectives clearly defined between stakeholders, consistent communication between students &amp; supervisors.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966666" cy="6019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Focus on Academic Quality through accessible, innovative, and high quality academic programs that are based on student needs and those of the region and the state.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Goal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1.  Establish an interdisciplinary honors program that serves 200-250 students or 5% of SWOSU enrollment.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82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from Honors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Honors Committee - A </a:t>
            </a:r>
            <a:r>
              <a:rPr lang="en-US" dirty="0" smtClean="0"/>
              <a:t>full report has been submitted to the Goal 2 Committee for review.</a:t>
            </a:r>
          </a:p>
          <a:p>
            <a:r>
              <a:rPr lang="en-US" dirty="0" smtClean="0"/>
              <a:t>Upon presentation to this committee, it will be forwarded to SWOSU administrators.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Excerpts: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162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dirty="0" smtClean="0"/>
              <a:t> credit hours earned during freshman/sophomore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Summer Bridge Course </a:t>
            </a:r>
            <a:r>
              <a:rPr lang="en-US" dirty="0" smtClean="0"/>
              <a:t>(1 credit hour)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Honors </a:t>
            </a:r>
            <a:r>
              <a:rPr lang="en-US" b="1" dirty="0"/>
              <a:t>Freshman Orientation</a:t>
            </a:r>
            <a:r>
              <a:rPr lang="en-US" dirty="0"/>
              <a:t> (1 </a:t>
            </a:r>
            <a:r>
              <a:rPr lang="en-US" dirty="0" smtClean="0"/>
              <a:t>credit hour)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 smtClean="0"/>
              <a:t>General </a:t>
            </a:r>
            <a:r>
              <a:rPr lang="en-US" b="1" dirty="0"/>
              <a:t>Education Honors</a:t>
            </a:r>
            <a:r>
              <a:rPr lang="en-US" dirty="0"/>
              <a:t> </a:t>
            </a:r>
            <a:r>
              <a:rPr lang="en-US" dirty="0" smtClean="0"/>
              <a:t>courses (3 credit hours).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One </a:t>
            </a:r>
            <a:r>
              <a:rPr lang="en-US" b="1" dirty="0"/>
              <a:t>OSLEP</a:t>
            </a:r>
            <a:r>
              <a:rPr lang="en-US" dirty="0"/>
              <a:t> (Oklahoma Scholar-Leadership Enrichment Program)</a:t>
            </a:r>
            <a:r>
              <a:rPr lang="en-US" baseline="30000" dirty="0"/>
              <a:t> </a:t>
            </a:r>
            <a:r>
              <a:rPr lang="en-US" dirty="0"/>
              <a:t>course</a:t>
            </a:r>
            <a:r>
              <a:rPr lang="en-US" baseline="30000" dirty="0"/>
              <a:t> </a:t>
            </a:r>
            <a:r>
              <a:rPr lang="en-US" dirty="0"/>
              <a:t>(3 </a:t>
            </a:r>
            <a:r>
              <a:rPr lang="en-US" dirty="0" smtClean="0"/>
              <a:t>credit hours).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 credit hours earned during junior/senior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6 credit hours Curricular</a:t>
            </a:r>
          </a:p>
          <a:p>
            <a:pPr marL="0" indent="0">
              <a:buNone/>
            </a:pPr>
            <a:r>
              <a:rPr lang="en-US" sz="3600" dirty="0" smtClean="0"/>
              <a:t>1-2 credit hours Co-curricular</a:t>
            </a:r>
          </a:p>
          <a:p>
            <a:pPr marL="0" indent="0">
              <a:buNone/>
            </a:pPr>
            <a:r>
              <a:rPr lang="en-US" sz="3600" dirty="0" smtClean="0"/>
              <a:t>3-4 credit hours Capstone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Goal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2.  Have a revised general education program to equip students for a rapidly evolving world.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64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from General Education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Have </a:t>
            </a:r>
            <a:r>
              <a:rPr lang="en-US" sz="2800" dirty="0" smtClean="0"/>
              <a:t>sought input from department chairs and program directors.</a:t>
            </a:r>
          </a:p>
          <a:p>
            <a:r>
              <a:rPr lang="en-US" sz="2800" dirty="0" smtClean="0"/>
              <a:t>Data compiled and discussed.  Committee work is ongoing/in progress.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53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</TotalTime>
  <Words>420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Strategic Goal Two </vt:lpstr>
      <vt:lpstr>Focus on Academic Quality through accessible, innovative, and high quality academic programs that are based on student needs and those of the region and the state.</vt:lpstr>
      <vt:lpstr>Strategic Goal Two</vt:lpstr>
      <vt:lpstr>Report from Honors Committee</vt:lpstr>
      <vt:lpstr>Excerpts:</vt:lpstr>
      <vt:lpstr>8 credit hours earned during freshman/sophomore years</vt:lpstr>
      <vt:lpstr>12 credit hours earned during junior/senior years</vt:lpstr>
      <vt:lpstr>Strategic Goal Two</vt:lpstr>
      <vt:lpstr>Report from General Education Committee</vt:lpstr>
      <vt:lpstr>OSRHE Requirements (minimum 40 hours)</vt:lpstr>
      <vt:lpstr>Strategic Goal Two</vt:lpstr>
      <vt:lpstr>High Impact/Best Practices</vt:lpstr>
      <vt:lpstr>High Impact/Best Practices</vt:lpstr>
      <vt:lpstr>High Impact/Best Practices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Goal Two</dc:title>
  <dc:creator>Boyd, Ruth</dc:creator>
  <cp:lastModifiedBy>Boyd, Ruth</cp:lastModifiedBy>
  <cp:revision>23</cp:revision>
  <dcterms:created xsi:type="dcterms:W3CDTF">2013-11-21T00:26:53Z</dcterms:created>
  <dcterms:modified xsi:type="dcterms:W3CDTF">2013-11-22T14:49:29Z</dcterms:modified>
</cp:coreProperties>
</file>