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3"/>
  </p:notesMasterIdLst>
  <p:sldIdLst>
    <p:sldId id="256" r:id="rId2"/>
    <p:sldId id="259" r:id="rId3"/>
    <p:sldId id="273" r:id="rId4"/>
    <p:sldId id="275" r:id="rId5"/>
    <p:sldId id="276" r:id="rId6"/>
    <p:sldId id="277" r:id="rId7"/>
    <p:sldId id="278" r:id="rId8"/>
    <p:sldId id="279" r:id="rId9"/>
    <p:sldId id="282" r:id="rId10"/>
    <p:sldId id="260" r:id="rId11"/>
    <p:sldId id="280" r:id="rId12"/>
    <p:sldId id="281" r:id="rId13"/>
    <p:sldId id="261" r:id="rId14"/>
    <p:sldId id="257" r:id="rId15"/>
    <p:sldId id="263" r:id="rId16"/>
    <p:sldId id="265" r:id="rId17"/>
    <p:sldId id="266" r:id="rId18"/>
    <p:sldId id="268" r:id="rId19"/>
    <p:sldId id="269" r:id="rId20"/>
    <p:sldId id="270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840" autoAdjust="0"/>
  </p:normalViewPr>
  <p:slideViewPr>
    <p:cSldViewPr>
      <p:cViewPr varScale="1">
        <p:scale>
          <a:sx n="108" d="100"/>
          <a:sy n="108" d="100"/>
        </p:scale>
        <p:origin x="-17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C63914-53E7-45A8-B051-FDCB87BB302F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C14CC-6476-4137-8DE5-E000C1B7B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316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Quotable: How prepared can one be when</a:t>
            </a:r>
            <a:r>
              <a:rPr lang="en-US" baseline="0" dirty="0" smtClean="0"/>
              <a:t> having to teach 4-6 classes each semester?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BC14CC-6476-4137-8DE5-E000C1B7B5F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5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Quotable: I love this school, but find it frustrating when my new graduates out-earn 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BC14CC-6476-4137-8DE5-E000C1B7B5F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72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3FD5FA82-ACB5-4561-B476-B3DDAF49AC4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5B5B6-1BE3-4FAF-9942-4C092948A480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F9D4-3E37-47C7-AA2D-9FA447A93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5B5B6-1BE3-4FAF-9942-4C092948A480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F9D4-3E37-47C7-AA2D-9FA447A93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5B5B6-1BE3-4FAF-9942-4C092948A480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F9D4-3E37-47C7-AA2D-9FA447A93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5B5B6-1BE3-4FAF-9942-4C092948A480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F9D4-3E37-47C7-AA2D-9FA447A93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5B5B6-1BE3-4FAF-9942-4C092948A480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F9D4-3E37-47C7-AA2D-9FA447A9308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5B5B6-1BE3-4FAF-9942-4C092948A480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F9D4-3E37-47C7-AA2D-9FA447A9308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5B5B6-1BE3-4FAF-9942-4C092948A480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F9D4-3E37-47C7-AA2D-9FA447A93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5B5B6-1BE3-4FAF-9942-4C092948A480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F9D4-3E37-47C7-AA2D-9FA447A93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D225B5B6-1BE3-4FAF-9942-4C092948A480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7E28F9D4-3E37-47C7-AA2D-9FA447A93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D225B5B6-1BE3-4FAF-9942-4C092948A480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7E28F9D4-3E37-47C7-AA2D-9FA447A930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225B5B6-1BE3-4FAF-9942-4C092948A480}" type="datetimeFigureOut">
              <a:rPr lang="en-US" smtClean="0"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E28F9D4-3E37-47C7-AA2D-9FA447A9308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ellness.okstate.edu/services/biggest-user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library.tulsa.ou.edu/20-x-20/20x20-schusterman-library" TargetMode="External"/><Relationship Id="rId2" Type="http://schemas.openxmlformats.org/officeDocument/2006/relationships/hyperlink" Target="http://fdp.uconn.ed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hr.ou.edu/training_dev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staffsenate.appstate.edu/service-projects/staff-surve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Strategic Goal Four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82597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Faculty, Staff, Administration Quality of Life</a:t>
            </a:r>
          </a:p>
          <a:p>
            <a:endParaRPr lang="en-US" sz="1600" dirty="0"/>
          </a:p>
          <a:p>
            <a:r>
              <a:rPr lang="en-US" sz="1600" u="sng" dirty="0" smtClean="0"/>
              <a:t>Co-Chairs</a:t>
            </a:r>
            <a:r>
              <a:rPr lang="en-US" sz="1600" dirty="0" smtClean="0"/>
              <a:t>: Jason Dupree, Amber Sturgeon</a:t>
            </a:r>
          </a:p>
          <a:p>
            <a:r>
              <a:rPr lang="en-US" sz="1600" u="sng" dirty="0" smtClean="0"/>
              <a:t>Members</a:t>
            </a:r>
            <a:r>
              <a:rPr lang="en-US" sz="1600" dirty="0" smtClean="0"/>
              <a:t>: Dorie Astle, Terry Billey, Lisa Castle, Meghan Eliason, Kari Jones, Doug Linder, Kathy Megli, David Misak, Steve Pray, James Skinner, Meghan St. </a:t>
            </a:r>
            <a:r>
              <a:rPr lang="en-US" sz="1600" dirty="0" err="1" smtClean="0"/>
              <a:t>Hilaire</a:t>
            </a:r>
            <a:r>
              <a:rPr lang="en-US" sz="1600" dirty="0" smtClean="0"/>
              <a:t>, Marcy Tanner, Roma Willis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16276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398301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II.</a:t>
            </a:r>
            <a:br>
              <a:rPr lang="en-US" sz="2400" dirty="0" smtClean="0"/>
            </a:br>
            <a:r>
              <a:rPr lang="en-US" sz="2400" dirty="0" smtClean="0"/>
              <a:t>SWOSU will institute yearly faculty and staff salary increases in order to obtain and maintain 90% of the CUPA average.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9666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i="1" dirty="0">
                <a:latin typeface="Arial Black" panose="020B0A04020102020204" pitchFamily="34" charset="0"/>
              </a:rPr>
              <a:t>How </a:t>
            </a:r>
            <a:r>
              <a:rPr lang="en-US" i="1" dirty="0" smtClean="0">
                <a:latin typeface="Arial Black" panose="020B0A04020102020204" pitchFamily="34" charset="0"/>
              </a:rPr>
              <a:t>do </a:t>
            </a:r>
            <a:r>
              <a:rPr lang="en-US" i="1" dirty="0">
                <a:latin typeface="Arial Black" panose="020B0A04020102020204" pitchFamily="34" charset="0"/>
              </a:rPr>
              <a:t>we </a:t>
            </a:r>
            <a:r>
              <a:rPr lang="en-US" i="1" dirty="0" smtClean="0">
                <a:latin typeface="Arial Black" panose="020B0A04020102020204" pitchFamily="34" charset="0"/>
              </a:rPr>
              <a:t>address low salaries and annual pay increases?</a:t>
            </a:r>
          </a:p>
          <a:p>
            <a:pPr lvl="1"/>
            <a:r>
              <a:rPr lang="en-US" dirty="0" smtClean="0"/>
              <a:t>Pay increases – Jan. 2013 &amp; 2014</a:t>
            </a:r>
          </a:p>
          <a:p>
            <a:pPr lvl="1"/>
            <a:r>
              <a:rPr lang="en-US" dirty="0" smtClean="0"/>
              <a:t>90% of CUPA average – Re-evaluating</a:t>
            </a:r>
          </a:p>
          <a:p>
            <a:pPr lvl="2"/>
            <a:r>
              <a:rPr lang="en-US" dirty="0" smtClean="0"/>
              <a:t>Comparison to IPEDS, AAUP, Prof. Assn., and other state sources</a:t>
            </a:r>
          </a:p>
          <a:p>
            <a:pPr lvl="1"/>
            <a:r>
              <a:rPr lang="en-US" dirty="0" smtClean="0"/>
              <a:t>Adjunct pay scale </a:t>
            </a:r>
          </a:p>
          <a:p>
            <a:pPr lvl="1"/>
            <a:r>
              <a:rPr lang="en-US" dirty="0" smtClean="0"/>
              <a:t>Move away from “across the board” pay increases</a:t>
            </a:r>
          </a:p>
          <a:p>
            <a:pPr lvl="2"/>
            <a:r>
              <a:rPr lang="en-US" dirty="0" smtClean="0"/>
              <a:t>Develop an annual protocol to address the lowest paid employees first – living wage</a:t>
            </a:r>
          </a:p>
        </p:txBody>
      </p:sp>
    </p:spTree>
    <p:extLst>
      <p:ext uri="{BB962C8B-B14F-4D97-AF65-F5344CB8AC3E}">
        <p14:creationId xmlns:p14="http://schemas.microsoft.com/office/powerpoint/2010/main" val="353979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Recruitment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latin typeface="Arial Black" panose="020B0A04020102020204" pitchFamily="34" charset="0"/>
              </a:rPr>
              <a:t>How do we address </a:t>
            </a:r>
            <a:r>
              <a:rPr lang="en-US" i="1" dirty="0" smtClean="0">
                <a:latin typeface="Arial Black" panose="020B0A04020102020204" pitchFamily="34" charset="0"/>
              </a:rPr>
              <a:t>recruitment challenges beyond pay increases?</a:t>
            </a:r>
          </a:p>
          <a:p>
            <a:pPr lvl="1"/>
            <a:r>
              <a:rPr lang="en-US" dirty="0" smtClean="0"/>
              <a:t>Geographic location</a:t>
            </a:r>
          </a:p>
          <a:p>
            <a:pPr lvl="2"/>
            <a:r>
              <a:rPr lang="en-US" dirty="0" smtClean="0"/>
              <a:t>Offer transitional housing for new hires (temporary)</a:t>
            </a:r>
          </a:p>
          <a:p>
            <a:pPr lvl="2"/>
            <a:r>
              <a:rPr lang="en-US" dirty="0" smtClean="0"/>
              <a:t>Relocation funds</a:t>
            </a:r>
          </a:p>
          <a:p>
            <a:pPr lvl="2"/>
            <a:r>
              <a:rPr lang="en-US" dirty="0" smtClean="0"/>
              <a:t>Community Growth Advocacy Group – SWOSU delegation to encourage City of Weatherford in becoming a more attractive destination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13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398301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III.</a:t>
            </a:r>
            <a:br>
              <a:rPr lang="en-US" sz="2400" dirty="0" smtClean="0"/>
            </a:br>
            <a:r>
              <a:rPr lang="en-US" sz="2400" dirty="0" smtClean="0"/>
              <a:t>SWOSU will phase-in a comprehensive Health and Wellness program.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9666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&amp; Wellness Website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>
                <a:latin typeface="Arial Black" panose="020B0A04020102020204" pitchFamily="34" charset="0"/>
              </a:rPr>
              <a:t>Who would be responsible for maintaining it?</a:t>
            </a:r>
          </a:p>
          <a:p>
            <a:pPr lvl="1"/>
            <a:r>
              <a:rPr lang="en-US" dirty="0" smtClean="0"/>
              <a:t>Consulted Nick Lindley, SWOSU Web Designer on the technology procedures &amp; requirements</a:t>
            </a:r>
          </a:p>
          <a:p>
            <a:pPr lvl="1"/>
            <a:r>
              <a:rPr lang="en-US" dirty="0" smtClean="0"/>
              <a:t>Scheduling a meeting w/ Human Resources to inquire about existing personnel policies and new healthcare requirements &amp; regulations ~ BCBSOK incentives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732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&amp; Wellness Website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>
                <a:latin typeface="Arial Black" panose="020B0A04020102020204" pitchFamily="34" charset="0"/>
              </a:rPr>
              <a:t>Challenges</a:t>
            </a:r>
          </a:p>
          <a:p>
            <a:pPr lvl="1"/>
            <a:r>
              <a:rPr lang="en-US" dirty="0" smtClean="0"/>
              <a:t>Determine the content of this website.</a:t>
            </a:r>
          </a:p>
          <a:p>
            <a:pPr lvl="1"/>
            <a:r>
              <a:rPr lang="en-US" dirty="0" smtClean="0"/>
              <a:t>Identify an appropriate location on the university’s website.</a:t>
            </a:r>
          </a:p>
          <a:p>
            <a:pPr lvl="1"/>
            <a:r>
              <a:rPr lang="en-US" dirty="0" smtClean="0"/>
              <a:t>Determine who or which office(s) will coordinate this effort.</a:t>
            </a:r>
          </a:p>
        </p:txBody>
      </p:sp>
    </p:spTree>
    <p:extLst>
      <p:ext uri="{BB962C8B-B14F-4D97-AF65-F5344CB8AC3E}">
        <p14:creationId xmlns:p14="http://schemas.microsoft.com/office/powerpoint/2010/main" val="107909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&amp; Wellness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latin typeface="Arial Black" panose="020B0A04020102020204" pitchFamily="34" charset="0"/>
              </a:rPr>
              <a:t>How would we design this program?</a:t>
            </a:r>
          </a:p>
          <a:p>
            <a:pPr lvl="1"/>
            <a:r>
              <a:rPr lang="en-US" dirty="0" smtClean="0"/>
              <a:t>Potential Model: Oklahoma State University – The Biggest User </a:t>
            </a:r>
            <a:r>
              <a:rPr lang="en-US" dirty="0" smtClean="0">
                <a:hlinkClick r:id="rId2"/>
              </a:rPr>
              <a:t>http://wellness.okstate.edu/services/biggest-user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36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“Fit &amp; Well”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Program Elements</a:t>
            </a:r>
          </a:p>
          <a:p>
            <a:pPr lvl="1"/>
            <a:r>
              <a:rPr lang="en-US" dirty="0" smtClean="0"/>
              <a:t>Health Assessments</a:t>
            </a:r>
          </a:p>
          <a:p>
            <a:pPr lvl="2"/>
            <a:r>
              <a:rPr lang="en-US" dirty="0" smtClean="0"/>
              <a:t>Pre- and post-assessments</a:t>
            </a:r>
          </a:p>
          <a:p>
            <a:pPr lvl="1"/>
            <a:r>
              <a:rPr lang="en-US" dirty="0" smtClean="0"/>
              <a:t>Nutrition Consultation</a:t>
            </a:r>
          </a:p>
          <a:p>
            <a:pPr lvl="1"/>
            <a:r>
              <a:rPr lang="en-US" dirty="0" smtClean="0"/>
              <a:t>Seminars (two per semester)</a:t>
            </a:r>
          </a:p>
          <a:p>
            <a:pPr lvl="1"/>
            <a:r>
              <a:rPr lang="en-US" dirty="0"/>
              <a:t>Personal Training</a:t>
            </a:r>
          </a:p>
          <a:p>
            <a:pPr lvl="2"/>
            <a:r>
              <a:rPr lang="en-US" dirty="0"/>
              <a:t>Setting personal goals</a:t>
            </a:r>
          </a:p>
          <a:p>
            <a:pPr lvl="2"/>
            <a:r>
              <a:rPr lang="en-US" dirty="0"/>
              <a:t>Proper exercise technique</a:t>
            </a:r>
          </a:p>
          <a:p>
            <a:pPr lvl="2"/>
            <a:r>
              <a:rPr lang="en-US" dirty="0"/>
              <a:t>Recommended exercise regiment</a:t>
            </a:r>
          </a:p>
          <a:p>
            <a:pPr lvl="3"/>
            <a:r>
              <a:rPr lang="en-US" dirty="0"/>
              <a:t>Health factors, age, mobility, illness, etc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955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“Fit &amp; Well”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Program Elements (cont’d)</a:t>
            </a:r>
          </a:p>
          <a:p>
            <a:pPr lvl="1"/>
            <a:r>
              <a:rPr lang="en-US" dirty="0" smtClean="0"/>
              <a:t>Group Fitness</a:t>
            </a:r>
          </a:p>
          <a:p>
            <a:pPr lvl="2"/>
            <a:r>
              <a:rPr lang="en-US" dirty="0" smtClean="0"/>
              <a:t>“Fit First” Class (offered weekly)</a:t>
            </a:r>
          </a:p>
          <a:p>
            <a:pPr lvl="3"/>
            <a:r>
              <a:rPr lang="en-US" dirty="0" smtClean="0"/>
              <a:t>Core </a:t>
            </a:r>
          </a:p>
          <a:p>
            <a:pPr lvl="3"/>
            <a:r>
              <a:rPr lang="en-US" dirty="0" smtClean="0"/>
              <a:t>Resistance Training/Conditioning</a:t>
            </a:r>
          </a:p>
          <a:p>
            <a:pPr lvl="3"/>
            <a:r>
              <a:rPr lang="en-US" dirty="0" smtClean="0"/>
              <a:t>Mind/Body</a:t>
            </a:r>
          </a:p>
          <a:p>
            <a:pPr lvl="3"/>
            <a:r>
              <a:rPr lang="en-US" dirty="0" smtClean="0"/>
              <a:t>Rhythm/Dance</a:t>
            </a:r>
          </a:p>
          <a:p>
            <a:pPr lvl="2"/>
            <a:r>
              <a:rPr lang="en-US" dirty="0" smtClean="0"/>
              <a:t>Ropes Challenge Course</a:t>
            </a:r>
          </a:p>
          <a:p>
            <a:pPr lvl="2"/>
            <a:r>
              <a:rPr lang="en-US" dirty="0" smtClean="0"/>
              <a:t>Fitness Classes</a:t>
            </a:r>
          </a:p>
          <a:p>
            <a:pPr lvl="2"/>
            <a:r>
              <a:rPr lang="en-US" dirty="0" smtClean="0"/>
              <a:t>Intramural Sports</a:t>
            </a:r>
          </a:p>
        </p:txBody>
      </p:sp>
    </p:spTree>
    <p:extLst>
      <p:ext uri="{BB962C8B-B14F-4D97-AF65-F5344CB8AC3E}">
        <p14:creationId xmlns:p14="http://schemas.microsoft.com/office/powerpoint/2010/main" val="1131326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“Fit &amp; Well”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 Elements (cont’d)</a:t>
            </a:r>
          </a:p>
          <a:p>
            <a:pPr lvl="1"/>
            <a:r>
              <a:rPr lang="en-US" dirty="0" smtClean="0"/>
              <a:t>Campus Competition Events</a:t>
            </a:r>
          </a:p>
          <a:p>
            <a:pPr lvl="2"/>
            <a:r>
              <a:rPr lang="en-US" dirty="0" smtClean="0"/>
              <a:t>Weekly Challenges (two per week)</a:t>
            </a:r>
          </a:p>
          <a:p>
            <a:pPr lvl="3"/>
            <a:r>
              <a:rPr lang="en-US" dirty="0" smtClean="0"/>
              <a:t>Examples:</a:t>
            </a:r>
          </a:p>
          <a:p>
            <a:pPr lvl="4"/>
            <a:r>
              <a:rPr lang="en-US" dirty="0" smtClean="0"/>
              <a:t>Take the stairs</a:t>
            </a:r>
          </a:p>
          <a:p>
            <a:pPr lvl="4"/>
            <a:r>
              <a:rPr lang="en-US" dirty="0" smtClean="0"/>
              <a:t>Eat five servings of fruits/vegetables each day</a:t>
            </a:r>
          </a:p>
          <a:p>
            <a:pPr lvl="2"/>
            <a:r>
              <a:rPr lang="en-US" dirty="0" smtClean="0"/>
              <a:t>“Bulldog Maxx” (once a semester)</a:t>
            </a:r>
          </a:p>
          <a:p>
            <a:pPr lvl="3"/>
            <a:r>
              <a:rPr lang="en-US" dirty="0" smtClean="0"/>
              <a:t>Ten events to test participants’ overall athletic performance</a:t>
            </a:r>
          </a:p>
        </p:txBody>
      </p:sp>
    </p:spTree>
    <p:extLst>
      <p:ext uri="{BB962C8B-B14F-4D97-AF65-F5344CB8AC3E}">
        <p14:creationId xmlns:p14="http://schemas.microsoft.com/office/powerpoint/2010/main" val="2434403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398301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I.</a:t>
            </a:r>
            <a:br>
              <a:rPr lang="en-US" sz="2400" dirty="0" smtClean="0"/>
            </a:br>
            <a:r>
              <a:rPr lang="en-US" sz="2400" dirty="0" smtClean="0"/>
              <a:t>SWOSU will develop and maintain a comprehensive staff compensation program that consists of utilizing a combination of market comparisons and job evaluation methodologies.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9666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“Fit &amp; Well”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Staffing</a:t>
            </a:r>
          </a:p>
          <a:p>
            <a:pPr lvl="1"/>
            <a:r>
              <a:rPr lang="en-US" dirty="0" smtClean="0"/>
              <a:t>Local internship opportunity for Kinesiology majors</a:t>
            </a:r>
          </a:p>
          <a:p>
            <a:pPr lvl="2"/>
            <a:r>
              <a:rPr lang="en-US" dirty="0" smtClean="0"/>
              <a:t>Experience leading fitness training, personal or class</a:t>
            </a:r>
          </a:p>
          <a:p>
            <a:pPr lvl="2"/>
            <a:r>
              <a:rPr lang="en-US" dirty="0" smtClean="0"/>
              <a:t>Assist with health assessments</a:t>
            </a:r>
          </a:p>
          <a:p>
            <a:r>
              <a:rPr lang="en-US" dirty="0" smtClean="0"/>
              <a:t>Feedback/Program Assessment</a:t>
            </a:r>
          </a:p>
          <a:p>
            <a:pPr lvl="1"/>
            <a:r>
              <a:rPr lang="en-US" dirty="0" smtClean="0"/>
              <a:t>Process for modifying fitness activity offerings</a:t>
            </a:r>
          </a:p>
          <a:p>
            <a:pPr lvl="1"/>
            <a:r>
              <a:rPr lang="en-US" dirty="0" smtClean="0"/>
              <a:t>Procedure for collecting data on program</a:t>
            </a:r>
          </a:p>
        </p:txBody>
      </p:sp>
    </p:spTree>
    <p:extLst>
      <p:ext uri="{BB962C8B-B14F-4D97-AF65-F5344CB8AC3E}">
        <p14:creationId xmlns:p14="http://schemas.microsoft.com/office/powerpoint/2010/main" val="2434403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“Fit &amp; Well”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i="1" dirty="0">
                <a:latin typeface="Arial Black" panose="020B0A04020102020204" pitchFamily="34" charset="0"/>
              </a:rPr>
              <a:t>Challenges</a:t>
            </a:r>
          </a:p>
          <a:p>
            <a:pPr lvl="1"/>
            <a:r>
              <a:rPr lang="en-US" dirty="0" smtClean="0"/>
              <a:t>Offering program opportunities or alternatives for students and employees unable to take advantage of the Wellness Center</a:t>
            </a:r>
          </a:p>
          <a:p>
            <a:pPr lvl="1"/>
            <a:r>
              <a:rPr lang="en-US" dirty="0" smtClean="0"/>
              <a:t>Determine who or which office(s) will coordinate this program.</a:t>
            </a:r>
          </a:p>
          <a:p>
            <a:pPr lvl="1"/>
            <a:r>
              <a:rPr lang="en-US" dirty="0" smtClean="0"/>
              <a:t>Design a “tally system” to monitor an incentive program where individuals accrue “Bulldog Points.”</a:t>
            </a:r>
          </a:p>
          <a:p>
            <a:pPr lvl="1"/>
            <a:r>
              <a:rPr lang="en-US" dirty="0" smtClean="0"/>
              <a:t>Further examine campus-wide incentive options</a:t>
            </a:r>
          </a:p>
        </p:txBody>
      </p:sp>
    </p:spTree>
    <p:extLst>
      <p:ext uri="{BB962C8B-B14F-4D97-AF65-F5344CB8AC3E}">
        <p14:creationId xmlns:p14="http://schemas.microsoft.com/office/powerpoint/2010/main" val="2434403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Faculty Development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>
                <a:latin typeface="Arial Black" panose="020B0A04020102020204" pitchFamily="34" charset="0"/>
              </a:rPr>
              <a:t>How can we facilitate change to this form of academic support?</a:t>
            </a:r>
          </a:p>
          <a:p>
            <a:pPr lvl="1"/>
            <a:r>
              <a:rPr lang="en-US" dirty="0" smtClean="0"/>
              <a:t>Create a “super” committee</a:t>
            </a:r>
          </a:p>
          <a:p>
            <a:pPr lvl="2"/>
            <a:r>
              <a:rPr lang="en-US" dirty="0" smtClean="0"/>
              <a:t>On hold – half of power players identified by the G4 taskforce are currently operating with interim leadership</a:t>
            </a:r>
          </a:p>
          <a:p>
            <a:pPr lvl="1"/>
            <a:r>
              <a:rPr lang="en-US" dirty="0" smtClean="0"/>
              <a:t>Review the charge of the Faculty Development Committee</a:t>
            </a:r>
          </a:p>
          <a:p>
            <a:pPr lvl="2"/>
            <a:r>
              <a:rPr lang="en-US" dirty="0"/>
              <a:t>Offering programs → recommending body</a:t>
            </a:r>
          </a:p>
        </p:txBody>
      </p:sp>
    </p:spTree>
    <p:extLst>
      <p:ext uri="{BB962C8B-B14F-4D97-AF65-F5344CB8AC3E}">
        <p14:creationId xmlns:p14="http://schemas.microsoft.com/office/powerpoint/2010/main" val="255421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Faculty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latin typeface="Arial Black" panose="020B0A04020102020204" pitchFamily="34" charset="0"/>
              </a:rPr>
              <a:t>How would we redesign this form of academic support?</a:t>
            </a:r>
          </a:p>
          <a:p>
            <a:pPr lvl="1"/>
            <a:r>
              <a:rPr lang="en-US" dirty="0" smtClean="0"/>
              <a:t>Potential Models: </a:t>
            </a:r>
          </a:p>
          <a:p>
            <a:pPr lvl="2"/>
            <a:r>
              <a:rPr lang="en-US" dirty="0" smtClean="0"/>
              <a:t>University of Connecticut </a:t>
            </a:r>
            <a:r>
              <a:rPr lang="en-US" dirty="0" smtClean="0">
                <a:hlinkClick r:id="rId2"/>
              </a:rPr>
              <a:t>http://fdp.uconn.edu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OU-Tulsa </a:t>
            </a:r>
            <a:r>
              <a:rPr lang="en-US" dirty="0" err="1" smtClean="0"/>
              <a:t>Schusterman</a:t>
            </a:r>
            <a:r>
              <a:rPr lang="en-US" dirty="0"/>
              <a:t> Library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library.tulsa.ou.edu/20-x-20/20x20-schusterman-library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691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Faculty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latin typeface="Arial Black" panose="020B0A04020102020204" pitchFamily="34" charset="0"/>
              </a:rPr>
              <a:t>How would we redesign this form of academic support?</a:t>
            </a:r>
          </a:p>
          <a:p>
            <a:pPr lvl="1"/>
            <a:r>
              <a:rPr lang="en-US" dirty="0" smtClean="0"/>
              <a:t>Provide a series of diverse venues to support development, collaboration and guidance.</a:t>
            </a:r>
          </a:p>
          <a:p>
            <a:pPr lvl="2"/>
            <a:r>
              <a:rPr lang="en-US" dirty="0" smtClean="0"/>
              <a:t>Teaching Institute (in-service day)</a:t>
            </a:r>
          </a:p>
          <a:p>
            <a:pPr lvl="2"/>
            <a:r>
              <a:rPr lang="en-US" dirty="0" smtClean="0"/>
              <a:t>20x20 (fun exchange of ideas)</a:t>
            </a:r>
          </a:p>
          <a:p>
            <a:pPr lvl="2"/>
            <a:r>
              <a:rPr lang="en-US" dirty="0" smtClean="0"/>
              <a:t>Mentor program (new faculty orientation)</a:t>
            </a:r>
          </a:p>
          <a:p>
            <a:r>
              <a:rPr lang="en-US" i="1" dirty="0">
                <a:latin typeface="Arial Black" panose="020B0A04020102020204" pitchFamily="34" charset="0"/>
              </a:rPr>
              <a:t>Challenges</a:t>
            </a:r>
          </a:p>
          <a:p>
            <a:pPr lvl="1"/>
            <a:r>
              <a:rPr lang="en-US" dirty="0" smtClean="0"/>
              <a:t>Incorporate more release time for faculty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159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Advancement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>
                <a:latin typeface="Arial Black" panose="020B0A04020102020204" pitchFamily="34" charset="0"/>
              </a:rPr>
              <a:t>How can we prepare our staff to for advancement opportunities?</a:t>
            </a:r>
          </a:p>
          <a:p>
            <a:pPr lvl="1"/>
            <a:r>
              <a:rPr lang="en-US" dirty="0" smtClean="0"/>
              <a:t>Potential Model: University </a:t>
            </a:r>
            <a:r>
              <a:rPr lang="en-US" dirty="0"/>
              <a:t>of Oklahoma </a:t>
            </a:r>
            <a:r>
              <a:rPr lang="en-US" dirty="0">
                <a:hlinkClick r:id="rId2"/>
              </a:rPr>
              <a:t>http://hr.ou.edu/training_dev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Design criteria for position rank – addressing the level or amount of responsibilities</a:t>
            </a:r>
          </a:p>
          <a:p>
            <a:pPr lvl="1"/>
            <a:r>
              <a:rPr lang="en-US" dirty="0"/>
              <a:t>Eliminate inconsistency regarding Compensatory Time </a:t>
            </a:r>
            <a:r>
              <a:rPr lang="en-US" dirty="0" smtClean="0"/>
              <a:t>Policy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90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Advancement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>
                <a:latin typeface="Arial Black" panose="020B0A04020102020204" pitchFamily="34" charset="0"/>
              </a:rPr>
              <a:t>Challenges</a:t>
            </a:r>
            <a:endParaRPr lang="en-US" dirty="0" smtClean="0"/>
          </a:p>
          <a:p>
            <a:pPr lvl="1"/>
            <a:r>
              <a:rPr lang="en-US" dirty="0" smtClean="0"/>
              <a:t>Supervisor's interpretation of university policy</a:t>
            </a:r>
          </a:p>
          <a:p>
            <a:pPr lvl="2"/>
            <a:r>
              <a:rPr lang="en-US" dirty="0" smtClean="0"/>
              <a:t>Granting release time for university service</a:t>
            </a:r>
          </a:p>
          <a:p>
            <a:pPr lvl="1"/>
            <a:r>
              <a:rPr lang="en-US" dirty="0" smtClean="0"/>
              <a:t>Training for new administrators, department chairs, and other employees with supervision responsibilities</a:t>
            </a:r>
          </a:p>
          <a:p>
            <a:pPr lvl="2"/>
            <a:r>
              <a:rPr lang="en-US" dirty="0" smtClean="0"/>
              <a:t>Mechanism for providing policy and procedural updates</a:t>
            </a:r>
          </a:p>
        </p:txBody>
      </p:sp>
    </p:spTree>
    <p:extLst>
      <p:ext uri="{BB962C8B-B14F-4D97-AF65-F5344CB8AC3E}">
        <p14:creationId xmlns:p14="http://schemas.microsoft.com/office/powerpoint/2010/main" val="2367025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Compensation Misc.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>
                <a:latin typeface="Arial Black" panose="020B0A04020102020204" pitchFamily="34" charset="0"/>
              </a:rPr>
              <a:t>How can we </a:t>
            </a:r>
            <a:r>
              <a:rPr lang="en-US" i="1" dirty="0" smtClean="0">
                <a:latin typeface="Arial Black" panose="020B0A04020102020204" pitchFamily="34" charset="0"/>
              </a:rPr>
              <a:t>address job satisfaction and institutional morale?</a:t>
            </a:r>
          </a:p>
          <a:p>
            <a:pPr lvl="1"/>
            <a:r>
              <a:rPr lang="en-US" dirty="0" smtClean="0"/>
              <a:t>Potential Model: Appalachian </a:t>
            </a:r>
            <a:r>
              <a:rPr lang="en-US" dirty="0"/>
              <a:t>State University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staffsenate.appstate.edu/service-projects/staff-survey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Form a Quality </a:t>
            </a:r>
            <a:r>
              <a:rPr lang="en-US" dirty="0"/>
              <a:t>of Life </a:t>
            </a:r>
            <a:r>
              <a:rPr lang="en-US" dirty="0" smtClean="0"/>
              <a:t>Committee – a recommending body that continually reviews job satisfaction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839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Compensation Misc.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i="1" dirty="0">
                <a:latin typeface="Arial Black" panose="020B0A04020102020204" pitchFamily="34" charset="0"/>
              </a:rPr>
              <a:t>How can we </a:t>
            </a:r>
            <a:r>
              <a:rPr lang="en-US" i="1" dirty="0" smtClean="0">
                <a:latin typeface="Arial Black" panose="020B0A04020102020204" pitchFamily="34" charset="0"/>
              </a:rPr>
              <a:t>address job satisfaction and institutional morale?</a:t>
            </a:r>
          </a:p>
          <a:p>
            <a:pPr lvl="1"/>
            <a:r>
              <a:rPr lang="en-US" dirty="0" smtClean="0"/>
              <a:t>Accumulation rates for Annual Leave</a:t>
            </a:r>
          </a:p>
          <a:p>
            <a:pPr lvl="2"/>
            <a:r>
              <a:rPr lang="en-US" dirty="0" smtClean="0"/>
              <a:t>Offer more anniversary dates</a:t>
            </a:r>
          </a:p>
          <a:p>
            <a:pPr lvl="1"/>
            <a:r>
              <a:rPr lang="en-US" dirty="0" smtClean="0"/>
              <a:t>Expand Faculty recognition</a:t>
            </a:r>
          </a:p>
          <a:p>
            <a:pPr lvl="2"/>
            <a:r>
              <a:rPr lang="en-US" dirty="0" smtClean="0"/>
              <a:t>Awards for teaching innovation, community service, student mentoring, research</a:t>
            </a:r>
          </a:p>
          <a:p>
            <a:pPr lvl="2"/>
            <a:r>
              <a:rPr lang="en-US" dirty="0" smtClean="0"/>
              <a:t>Stipend to reinvest into their research, lab/classroom, or course</a:t>
            </a:r>
          </a:p>
          <a:p>
            <a:pPr lvl="1"/>
            <a:r>
              <a:rPr lang="en-US" dirty="0" smtClean="0"/>
              <a:t>Faculty Exit Survey</a:t>
            </a:r>
          </a:p>
        </p:txBody>
      </p:sp>
    </p:spTree>
    <p:extLst>
      <p:ext uri="{BB962C8B-B14F-4D97-AF65-F5344CB8AC3E}">
        <p14:creationId xmlns:p14="http://schemas.microsoft.com/office/powerpoint/2010/main" val="908979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1382</TotalTime>
  <Words>838</Words>
  <Application>Microsoft Office PowerPoint</Application>
  <PresentationFormat>On-screen Show (4:3)</PresentationFormat>
  <Paragraphs>125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Pushpin</vt:lpstr>
      <vt:lpstr>Strategic Goal Four</vt:lpstr>
      <vt:lpstr>I. SWOSU will develop and maintain a comprehensive staff compensation program that consists of utilizing a combination of market comparisons and job evaluation methodologies.</vt:lpstr>
      <vt:lpstr>Faculty Development</vt:lpstr>
      <vt:lpstr>Faculty Development</vt:lpstr>
      <vt:lpstr>Faculty Development</vt:lpstr>
      <vt:lpstr>Career Advancement</vt:lpstr>
      <vt:lpstr>Career Advancement</vt:lpstr>
      <vt:lpstr>Compensation Misc.</vt:lpstr>
      <vt:lpstr>Compensation Misc.</vt:lpstr>
      <vt:lpstr>II. SWOSU will institute yearly faculty and staff salary increases in order to obtain and maintain 90% of the CUPA average.</vt:lpstr>
      <vt:lpstr>Salaries</vt:lpstr>
      <vt:lpstr>Job Recruitment</vt:lpstr>
      <vt:lpstr>III. SWOSU will phase-in a comprehensive Health and Wellness program.</vt:lpstr>
      <vt:lpstr>Health &amp; Wellness Website</vt:lpstr>
      <vt:lpstr>Health &amp; Wellness Website</vt:lpstr>
      <vt:lpstr>Health &amp; Wellness Program</vt:lpstr>
      <vt:lpstr>“Fit &amp; Well” Program</vt:lpstr>
      <vt:lpstr>“Fit &amp; Well” Program</vt:lpstr>
      <vt:lpstr>“Fit &amp; Well” Program</vt:lpstr>
      <vt:lpstr>“Fit &amp; Well” Program</vt:lpstr>
      <vt:lpstr>“Fit &amp; Well” Program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Goal Four</dc:title>
  <dc:creator>Dupree, Jason</dc:creator>
  <cp:lastModifiedBy>Dupree, Jason</cp:lastModifiedBy>
  <cp:revision>58</cp:revision>
  <dcterms:created xsi:type="dcterms:W3CDTF">2013-11-20T23:15:19Z</dcterms:created>
  <dcterms:modified xsi:type="dcterms:W3CDTF">2013-11-21T22:17:24Z</dcterms:modified>
</cp:coreProperties>
</file>