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0" r:id="rId3"/>
    <p:sldId id="258" r:id="rId4"/>
    <p:sldId id="271" r:id="rId5"/>
    <p:sldId id="257" r:id="rId6"/>
    <p:sldId id="259" r:id="rId7"/>
    <p:sldId id="26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108C"/>
    <a:srgbClr val="0E17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0" autoAdjust="0"/>
  </p:normalViewPr>
  <p:slideViewPr>
    <p:cSldViewPr>
      <p:cViewPr>
        <p:scale>
          <a:sx n="80" d="100"/>
          <a:sy n="80" d="100"/>
        </p:scale>
        <p:origin x="-2514" y="-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4A8DA-09FB-4D7D-A5A5-EEFF093012A7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3B494-2195-4337-A7D1-AEB61996C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328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3B494-2195-4337-A7D1-AEB61996CB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842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3B494-2195-4337-A7D1-AEB61996CB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720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F7C9-0948-4656-B58F-5F99FD54C41E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BC8C-A3D6-4AFB-A34C-66A2E08C1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11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F7C9-0948-4656-B58F-5F99FD54C41E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BC8C-A3D6-4AFB-A34C-66A2E08C1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42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F7C9-0948-4656-B58F-5F99FD54C41E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BC8C-A3D6-4AFB-A34C-66A2E08C1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F7C9-0948-4656-B58F-5F99FD54C41E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BC8C-A3D6-4AFB-A34C-66A2E08C1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9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F7C9-0948-4656-B58F-5F99FD54C41E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BC8C-A3D6-4AFB-A34C-66A2E08C1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83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F7C9-0948-4656-B58F-5F99FD54C41E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BC8C-A3D6-4AFB-A34C-66A2E08C1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70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F7C9-0948-4656-B58F-5F99FD54C41E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BC8C-A3D6-4AFB-A34C-66A2E08C1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836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F7C9-0948-4656-B58F-5F99FD54C41E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BC8C-A3D6-4AFB-A34C-66A2E08C1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69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F7C9-0948-4656-B58F-5F99FD54C41E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BC8C-A3D6-4AFB-A34C-66A2E08C1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934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F7C9-0948-4656-B58F-5F99FD54C41E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BC8C-A3D6-4AFB-A34C-66A2E08C1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41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F7C9-0948-4656-B58F-5F99FD54C41E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BC8C-A3D6-4AFB-A34C-66A2E08C1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447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0F7C9-0948-4656-B58F-5F99FD54C41E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3BC8C-A3D6-4AFB-A34C-66A2E08C1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142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1663" y="2741457"/>
            <a:ext cx="7924800" cy="326243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algn="just"/>
            <a:endParaRPr lang="en-US" sz="1400" b="1" dirty="0" smtClean="0">
              <a:solidFill>
                <a:srgbClr val="0E17C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800" b="1" dirty="0" smtClean="0">
                <a:solidFill>
                  <a:srgbClr val="0A108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Optimize </a:t>
            </a:r>
            <a:r>
              <a:rPr lang="en-US" sz="4800" b="1" dirty="0">
                <a:solidFill>
                  <a:srgbClr val="0A108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technology to meet the educational and administrative needs of SWOSU</a:t>
            </a:r>
            <a:endParaRPr lang="en-US" sz="4800" dirty="0">
              <a:solidFill>
                <a:srgbClr val="0A108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47468" y="986923"/>
            <a:ext cx="7391400" cy="120032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algn="ctr"/>
            <a:r>
              <a:rPr lang="en-US" sz="7200" b="1" dirty="0">
                <a:solidFill>
                  <a:srgbClr val="0A108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Strategic Goal #6 </a:t>
            </a:r>
          </a:p>
        </p:txBody>
      </p:sp>
    </p:spTree>
    <p:extLst>
      <p:ext uri="{BB962C8B-B14F-4D97-AF65-F5344CB8AC3E}">
        <p14:creationId xmlns:p14="http://schemas.microsoft.com/office/powerpoint/2010/main" val="205926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715" y="490210"/>
            <a:ext cx="8458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E17C2"/>
                </a:solidFill>
              </a:rPr>
              <a:t>2.  Establish a Tiered  Classroom Technology Structure</a:t>
            </a:r>
          </a:p>
        </p:txBody>
      </p:sp>
      <p:sp>
        <p:nvSpPr>
          <p:cNvPr id="3" name="Rectangle 2"/>
          <p:cNvSpPr/>
          <p:nvPr/>
        </p:nvSpPr>
        <p:spPr>
          <a:xfrm>
            <a:off x="347355" y="1316766"/>
            <a:ext cx="856804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E17C2"/>
                </a:solidFill>
              </a:rPr>
              <a:t>Goal 6 committee recommendations</a:t>
            </a:r>
          </a:p>
          <a:p>
            <a:endParaRPr lang="en-US" sz="1000" dirty="0" smtClean="0"/>
          </a:p>
          <a:p>
            <a:endParaRPr lang="en-US" sz="800" b="1" dirty="0" smtClean="0">
              <a:solidFill>
                <a:srgbClr val="0E17C2"/>
              </a:solidFill>
            </a:endParaRPr>
          </a:p>
          <a:p>
            <a:pPr marL="0" lvl="1">
              <a:tabLst>
                <a:tab pos="8340725" algn="r"/>
              </a:tabLst>
            </a:pPr>
            <a:r>
              <a:rPr lang="en-US" sz="2400" b="1" dirty="0" smtClean="0">
                <a:solidFill>
                  <a:srgbClr val="0E17C2"/>
                </a:solidFill>
              </a:rPr>
              <a:t>Tier One (Minimum)   </a:t>
            </a:r>
            <a:r>
              <a:rPr lang="en-US" sz="2400" b="1" i="1" dirty="0" smtClean="0"/>
              <a:t>Technology in every classroom</a:t>
            </a:r>
            <a:endParaRPr lang="en-US" sz="2400" b="1" i="1" dirty="0"/>
          </a:p>
          <a:p>
            <a:pPr marL="0" lvl="1">
              <a:tabLst>
                <a:tab pos="8340725" algn="r"/>
              </a:tabLst>
            </a:pPr>
            <a:r>
              <a:rPr lang="en-US" sz="2000" b="1" dirty="0" smtClean="0"/>
              <a:t>Classroom Computer - Ceiling mounted projector  w/ speakers - internet access - MS Office - Podium w/ laptop connectivity</a:t>
            </a:r>
          </a:p>
          <a:p>
            <a:pPr marL="0" lvl="1">
              <a:tabLst>
                <a:tab pos="8340725" algn="r"/>
              </a:tabLst>
            </a:pPr>
            <a:endParaRPr lang="en-US" sz="2000" b="1" dirty="0" smtClean="0"/>
          </a:p>
          <a:p>
            <a:pPr marL="0" lvl="1">
              <a:tabLst>
                <a:tab pos="8340725" algn="r"/>
              </a:tabLst>
            </a:pPr>
            <a:endParaRPr lang="en-US" sz="2000" dirty="0" smtClean="0"/>
          </a:p>
          <a:p>
            <a:pPr marL="0" lvl="1">
              <a:tabLst>
                <a:tab pos="8340725" algn="r"/>
              </a:tabLst>
            </a:pPr>
            <a:r>
              <a:rPr lang="en-US" sz="2400" b="1" dirty="0" smtClean="0">
                <a:solidFill>
                  <a:srgbClr val="0E17C2"/>
                </a:solidFill>
              </a:rPr>
              <a:t>Tier Two (Customized)   </a:t>
            </a:r>
            <a:r>
              <a:rPr lang="en-US" sz="2400" b="1" i="1" dirty="0" smtClean="0"/>
              <a:t>Tier One plus</a:t>
            </a:r>
            <a:r>
              <a:rPr lang="en-US" sz="2400" b="1" i="1" dirty="0" smtClean="0">
                <a:solidFill>
                  <a:srgbClr val="0E17C2"/>
                </a:solidFill>
              </a:rPr>
              <a:t> </a:t>
            </a:r>
            <a:r>
              <a:rPr lang="en-US" sz="2400" b="1" i="1" dirty="0" smtClean="0"/>
              <a:t>additional equipment</a:t>
            </a:r>
          </a:p>
          <a:p>
            <a:pPr marL="0" lvl="1">
              <a:tabLst>
                <a:tab pos="8340725" algn="r"/>
              </a:tabLst>
            </a:pPr>
            <a:r>
              <a:rPr lang="en-US" sz="2400" b="1" dirty="0" smtClean="0"/>
              <a:t>Such as</a:t>
            </a:r>
            <a:r>
              <a:rPr lang="en-US" sz="2400" b="1" dirty="0" smtClean="0">
                <a:sym typeface="Wingdings" panose="05000000000000000000" pitchFamily="2" charset="2"/>
              </a:rPr>
              <a:t>:  </a:t>
            </a:r>
            <a:r>
              <a:rPr lang="en-US" sz="2000" b="1" dirty="0" smtClean="0"/>
              <a:t>Document Camera - Smart Board - Program </a:t>
            </a:r>
            <a:r>
              <a:rPr lang="en-US" sz="2000" b="1" dirty="0"/>
              <a:t>specific </a:t>
            </a:r>
            <a:r>
              <a:rPr lang="en-US" sz="2000" b="1" dirty="0" smtClean="0"/>
              <a:t>needs, etc.</a:t>
            </a:r>
            <a:endParaRPr lang="en-US" sz="2000" b="1" dirty="0"/>
          </a:p>
          <a:p>
            <a:pPr marL="0" lvl="1">
              <a:tabLst>
                <a:tab pos="8340725" algn="r"/>
              </a:tabLst>
            </a:pPr>
            <a:endParaRPr lang="en-US" sz="2000" b="1" dirty="0"/>
          </a:p>
          <a:p>
            <a:pPr marL="0" lvl="1">
              <a:tabLst>
                <a:tab pos="8340725" algn="r"/>
              </a:tabLst>
            </a:pPr>
            <a:endParaRPr lang="en-US" sz="2000" dirty="0"/>
          </a:p>
          <a:p>
            <a:pPr marL="0" lvl="1">
              <a:tabLst>
                <a:tab pos="8340725" algn="r"/>
              </a:tabLst>
            </a:pPr>
            <a:r>
              <a:rPr lang="en-US" sz="2400" b="1" dirty="0" smtClean="0">
                <a:solidFill>
                  <a:srgbClr val="0E17C2"/>
                </a:solidFill>
              </a:rPr>
              <a:t>Tier Three (Cutting Edge)  </a:t>
            </a:r>
            <a:r>
              <a:rPr lang="en-US" sz="2400" b="1" i="1" dirty="0" smtClean="0"/>
              <a:t>Tier Two </a:t>
            </a:r>
            <a:r>
              <a:rPr lang="en-US" sz="2400" b="1" i="1" dirty="0"/>
              <a:t>plus</a:t>
            </a:r>
            <a:r>
              <a:rPr lang="en-US" sz="2400" b="1" i="1" dirty="0">
                <a:solidFill>
                  <a:srgbClr val="0E17C2"/>
                </a:solidFill>
              </a:rPr>
              <a:t> </a:t>
            </a:r>
            <a:r>
              <a:rPr lang="en-US" sz="2400" b="1" i="1" dirty="0"/>
              <a:t>additional </a:t>
            </a:r>
            <a:r>
              <a:rPr lang="en-US" sz="2400" b="1" i="1" dirty="0" smtClean="0"/>
              <a:t>equipment</a:t>
            </a:r>
          </a:p>
          <a:p>
            <a:pPr marL="0" lvl="1">
              <a:tabLst>
                <a:tab pos="8340725" algn="r"/>
              </a:tabLst>
            </a:pPr>
            <a:r>
              <a:rPr lang="en-US" sz="2400" b="1" dirty="0" smtClean="0"/>
              <a:t>Such as</a:t>
            </a:r>
            <a:r>
              <a:rPr lang="en-US" sz="2400" b="1" dirty="0" smtClean="0">
                <a:sym typeface="Wingdings" panose="05000000000000000000" pitchFamily="2" charset="2"/>
              </a:rPr>
              <a:t>: </a:t>
            </a:r>
            <a:r>
              <a:rPr lang="en-US" sz="2000" b="1" dirty="0" smtClean="0"/>
              <a:t>Smart Podium - Student </a:t>
            </a:r>
            <a:r>
              <a:rPr lang="en-US" sz="2000" b="1" dirty="0"/>
              <a:t>Response System </a:t>
            </a:r>
            <a:r>
              <a:rPr lang="en-US" sz="2000" b="1" dirty="0" smtClean="0"/>
              <a:t>- Mobile Technology Stations Specialized Software - Customized hardware for needs of teachers - Printer, etc.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 rot="20289582">
            <a:off x="6122805" y="915920"/>
            <a:ext cx="24370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0E17C2"/>
                </a:solidFill>
              </a:rPr>
              <a:t>Proposed</a:t>
            </a:r>
            <a:endParaRPr lang="en-US" sz="4400" dirty="0">
              <a:solidFill>
                <a:srgbClr val="0E17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07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444438"/>
            <a:ext cx="8458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E17C2"/>
                </a:solidFill>
              </a:rPr>
              <a:t>3.  Establish Critical Technology Metrics (ITS, </a:t>
            </a:r>
            <a:r>
              <a:rPr lang="en-US" sz="2800" b="1" dirty="0" err="1" smtClean="0">
                <a:solidFill>
                  <a:srgbClr val="0E17C2"/>
                </a:solidFill>
              </a:rPr>
              <a:t>CDeL</a:t>
            </a:r>
            <a:r>
              <a:rPr lang="en-US" sz="2800" b="1" dirty="0" smtClean="0">
                <a:solidFill>
                  <a:srgbClr val="0E17C2"/>
                </a:solidFill>
              </a:rPr>
              <a:t>)</a:t>
            </a:r>
            <a:endParaRPr lang="en-US" dirty="0" smtClean="0">
              <a:solidFill>
                <a:srgbClr val="0E17C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219199"/>
            <a:ext cx="8458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b="1" dirty="0" smtClean="0">
              <a:solidFill>
                <a:srgbClr val="0070C0"/>
              </a:solidFill>
            </a:endParaRPr>
          </a:p>
          <a:p>
            <a:pPr lvl="0"/>
            <a:r>
              <a:rPr lang="en-US" sz="2400" b="1" dirty="0" smtClean="0">
                <a:solidFill>
                  <a:srgbClr val="0E17C2"/>
                </a:solidFill>
              </a:rPr>
              <a:t>Proposed Performance Measures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Network/website uptime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Installation response time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Support (hardware/software) </a:t>
            </a:r>
            <a:r>
              <a:rPr lang="en-US" sz="2400" dirty="0"/>
              <a:t>response  </a:t>
            </a:r>
            <a:endParaRPr lang="en-US" sz="24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Others (TBD by ITS, </a:t>
            </a:r>
            <a:r>
              <a:rPr lang="en-US" sz="2400" dirty="0" err="1" smtClean="0"/>
              <a:t>CDeL</a:t>
            </a:r>
            <a:r>
              <a:rPr lang="en-US" sz="2400" dirty="0" smtClean="0"/>
              <a:t>)</a:t>
            </a:r>
            <a:endParaRPr lang="en-US" sz="2400" dirty="0"/>
          </a:p>
          <a:p>
            <a:pPr lvl="0"/>
            <a:endParaRPr lang="en-US" sz="2400" dirty="0" smtClean="0"/>
          </a:p>
          <a:p>
            <a:pPr lvl="0"/>
            <a:r>
              <a:rPr lang="en-US" sz="2400" b="1" dirty="0" smtClean="0">
                <a:solidFill>
                  <a:srgbClr val="0E17C2"/>
                </a:solidFill>
              </a:rPr>
              <a:t>More Transparent Communication</a:t>
            </a:r>
            <a:endParaRPr lang="en-US" sz="2400" b="1" dirty="0">
              <a:solidFill>
                <a:srgbClr val="0E17C2"/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Make available list of SWOSU classroom technology </a:t>
            </a:r>
            <a:endParaRPr lang="en-US" sz="24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Make </a:t>
            </a:r>
            <a:r>
              <a:rPr lang="en-US" sz="2400" dirty="0"/>
              <a:t>available </a:t>
            </a:r>
            <a:r>
              <a:rPr lang="en-US" sz="2400" dirty="0" smtClean="0"/>
              <a:t>list of SWOSU software </a:t>
            </a:r>
            <a:r>
              <a:rPr lang="en-US" sz="2400" dirty="0"/>
              <a:t>licenses </a:t>
            </a:r>
            <a:r>
              <a:rPr lang="en-US" sz="2400" dirty="0" smtClean="0"/>
              <a:t>($ Savings)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Provide Installation Target Dates</a:t>
            </a:r>
            <a:endParaRPr lang="en-US" sz="2400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07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056620"/>
            <a:ext cx="87630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2400" dirty="0" smtClean="0"/>
              <a:t>Clarify Training Responsibility </a:t>
            </a:r>
            <a:r>
              <a:rPr lang="en-US" sz="2400" dirty="0"/>
              <a:t>for </a:t>
            </a:r>
            <a:r>
              <a:rPr lang="en-US" sz="2400" dirty="0" smtClean="0"/>
              <a:t>Technology Training        (University </a:t>
            </a:r>
            <a:r>
              <a:rPr lang="en-US" sz="2400" dirty="0"/>
              <a:t>Computer/ Telecommunications Advisory </a:t>
            </a:r>
            <a:r>
              <a:rPr lang="en-US" sz="2400" dirty="0" smtClean="0"/>
              <a:t>Committee) </a:t>
            </a:r>
          </a:p>
          <a:p>
            <a:pPr lvl="0"/>
            <a:endParaRPr lang="en-US" sz="12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2400" dirty="0" smtClean="0"/>
              <a:t>Training Coordinator . . . Locates Expertise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en-US" sz="1200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2400" dirty="0" smtClean="0"/>
              <a:t>Foundational vs. Advanced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Foundational (LMS, MS Office, Phone, Campus Connect, PX, Classroom Technology, etc.)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Advanced (Smart Board, Specialized Software, Web 2.0, Voice Thread, </a:t>
            </a:r>
            <a:r>
              <a:rPr lang="en-US" sz="2400" dirty="0" err="1" smtClean="0"/>
              <a:t>Panopto</a:t>
            </a:r>
            <a:r>
              <a:rPr lang="en-US" sz="2400" dirty="0" smtClean="0"/>
              <a:t>, Collaborate, etc.)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sz="1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Training Delivery Method</a:t>
            </a:r>
          </a:p>
          <a:p>
            <a:pPr lvl="1"/>
            <a:r>
              <a:rPr lang="en-US" sz="2400" dirty="0" smtClean="0"/>
              <a:t>(Brown Bag Sessions, Formal Workshops, Others as Needed)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535555" y="381000"/>
            <a:ext cx="60451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 dirty="0" smtClean="0">
                <a:solidFill>
                  <a:srgbClr val="0E17C2"/>
                </a:solidFill>
              </a:rPr>
              <a:t>4.  Improve </a:t>
            </a:r>
            <a:r>
              <a:rPr lang="en-US" sz="2800" b="1" dirty="0">
                <a:solidFill>
                  <a:srgbClr val="0E17C2"/>
                </a:solidFill>
              </a:rPr>
              <a:t>Technology Training System</a:t>
            </a:r>
          </a:p>
        </p:txBody>
      </p:sp>
    </p:spTree>
    <p:extLst>
      <p:ext uri="{BB962C8B-B14F-4D97-AF65-F5344CB8AC3E}">
        <p14:creationId xmlns:p14="http://schemas.microsoft.com/office/powerpoint/2010/main" val="317907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8382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E17C2"/>
                </a:solidFill>
              </a:rPr>
              <a:t>Additional Goal 6 Concerns</a:t>
            </a:r>
          </a:p>
          <a:p>
            <a:pPr algn="ctr"/>
            <a:endParaRPr lang="en-US" sz="24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Succession Management-critical </a:t>
            </a:r>
            <a:r>
              <a:rPr lang="en-US" sz="2400" dirty="0"/>
              <a:t>campus technology </a:t>
            </a:r>
            <a:r>
              <a:rPr lang="en-US" sz="2400" dirty="0" smtClean="0"/>
              <a:t>roles</a:t>
            </a:r>
            <a:r>
              <a:rPr lang="en-US" sz="2400" dirty="0"/>
              <a:t> </a:t>
            </a:r>
            <a:r>
              <a:rPr lang="en-US" sz="2400" dirty="0" smtClean="0">
                <a:solidFill>
                  <a:srgbClr val="0E17C2"/>
                </a:solidFill>
              </a:rPr>
              <a:t>(Executive)</a:t>
            </a:r>
            <a:endParaRPr lang="en-US" sz="2400" dirty="0">
              <a:solidFill>
                <a:srgbClr val="0E17C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Digital </a:t>
            </a:r>
            <a:r>
              <a:rPr lang="en-US" sz="2400" dirty="0"/>
              <a:t>Content Strategy </a:t>
            </a:r>
            <a:r>
              <a:rPr lang="en-US" sz="2400" dirty="0" smtClean="0"/>
              <a:t>- (i.e., </a:t>
            </a:r>
            <a:r>
              <a:rPr lang="en-US" sz="2400" dirty="0"/>
              <a:t>Paperless work flow</a:t>
            </a:r>
            <a:r>
              <a:rPr lang="en-US" sz="2400" dirty="0" smtClean="0"/>
              <a:t>) </a:t>
            </a:r>
            <a:r>
              <a:rPr lang="en-US" sz="2400" dirty="0" smtClean="0">
                <a:solidFill>
                  <a:srgbClr val="0E17C2"/>
                </a:solidFill>
              </a:rPr>
              <a:t>(Executive)</a:t>
            </a:r>
            <a:endParaRPr lang="en-US" sz="2400" dirty="0">
              <a:solidFill>
                <a:srgbClr val="0E17C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err="1" smtClean="0"/>
              <a:t>BullDawg</a:t>
            </a:r>
            <a:r>
              <a:rPr lang="en-US" sz="2400" dirty="0" smtClean="0"/>
              <a:t> Job Board Improvements </a:t>
            </a:r>
            <a:r>
              <a:rPr lang="en-US" sz="2400" dirty="0" smtClean="0">
                <a:solidFill>
                  <a:srgbClr val="0E17C2"/>
                </a:solidFill>
              </a:rPr>
              <a:t>(Administrative)</a:t>
            </a:r>
            <a:endParaRPr lang="en-US" sz="2400" dirty="0">
              <a:solidFill>
                <a:srgbClr val="0E17C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SWOSU Room Scheduling </a:t>
            </a:r>
            <a:r>
              <a:rPr lang="en-US" sz="2400" dirty="0">
                <a:solidFill>
                  <a:srgbClr val="0E17C2"/>
                </a:solidFill>
              </a:rPr>
              <a:t>(Administrative</a:t>
            </a:r>
            <a:r>
              <a:rPr lang="en-US" sz="2400" dirty="0" smtClean="0">
                <a:solidFill>
                  <a:srgbClr val="0E17C2"/>
                </a:solidFill>
              </a:rPr>
              <a:t>)</a:t>
            </a:r>
            <a:endParaRPr lang="en-US" sz="2400" dirty="0">
              <a:solidFill>
                <a:srgbClr val="0E17C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Mobile Technology Devices Policy. i.e., BYOD </a:t>
            </a:r>
            <a:r>
              <a:rPr lang="en-US" sz="2400" dirty="0" smtClean="0">
                <a:solidFill>
                  <a:srgbClr val="0E17C2"/>
                </a:solidFill>
              </a:rPr>
              <a:t>(Academic)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Social Media Policy and </a:t>
            </a:r>
            <a:r>
              <a:rPr lang="en-US" sz="2400" dirty="0" smtClean="0"/>
              <a:t>Support </a:t>
            </a:r>
            <a:r>
              <a:rPr lang="en-US" sz="2400" dirty="0" smtClean="0">
                <a:solidFill>
                  <a:srgbClr val="0E17C2"/>
                </a:solidFill>
              </a:rPr>
              <a:t>(</a:t>
            </a:r>
            <a:r>
              <a:rPr lang="en-US" sz="2400" dirty="0">
                <a:solidFill>
                  <a:srgbClr val="0E17C2"/>
                </a:solidFill>
              </a:rPr>
              <a:t>Administrative</a:t>
            </a:r>
            <a:r>
              <a:rPr lang="en-US" sz="2400" dirty="0" smtClean="0">
                <a:solidFill>
                  <a:srgbClr val="0E17C2"/>
                </a:solidFill>
              </a:rPr>
              <a:t>)</a:t>
            </a:r>
            <a:endParaRPr lang="en-US" sz="2400" dirty="0">
              <a:solidFill>
                <a:srgbClr val="0E17C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Coordinate working tools:  Office 365, Dropbox, Google </a:t>
            </a:r>
            <a:r>
              <a:rPr lang="en-US" sz="2400" dirty="0"/>
              <a:t>Docs </a:t>
            </a:r>
            <a:r>
              <a:rPr lang="en-US" sz="2400" dirty="0">
                <a:solidFill>
                  <a:srgbClr val="0E17C2"/>
                </a:solidFill>
              </a:rPr>
              <a:t>(Executive</a:t>
            </a:r>
            <a:r>
              <a:rPr lang="en-US" sz="2400" dirty="0" smtClean="0">
                <a:solidFill>
                  <a:srgbClr val="0E17C2"/>
                </a:solidFill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WIFI </a:t>
            </a:r>
            <a:r>
              <a:rPr lang="en-US" sz="2400" dirty="0" smtClean="0"/>
              <a:t>connectivity in all </a:t>
            </a:r>
            <a:r>
              <a:rPr lang="en-US" sz="2400" dirty="0"/>
              <a:t>buildings </a:t>
            </a:r>
            <a:r>
              <a:rPr lang="en-US" sz="2400" dirty="0">
                <a:solidFill>
                  <a:srgbClr val="0E17C2"/>
                </a:solidFill>
              </a:rPr>
              <a:t>(Administrative</a:t>
            </a:r>
            <a:r>
              <a:rPr lang="en-US" sz="2400" dirty="0" smtClean="0">
                <a:solidFill>
                  <a:srgbClr val="0E17C2"/>
                </a:solidFill>
              </a:rPr>
              <a:t>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endParaRPr lang="en-US" sz="24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endParaRPr lang="en-US" sz="24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07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649184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E17C2"/>
                </a:solidFill>
              </a:rPr>
              <a:t>Next Steps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38151" y="1678379"/>
            <a:ext cx="73508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Schedule meeting with the University Computer/ Telecommunications Executive Committee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Determine members and schedule of sub-committees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Review proposed initiatives – discuss action plans</a:t>
            </a:r>
          </a:p>
          <a:p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Survey Classrooms For Existing Technology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Creates a Technology Baseline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Needed for Cost Estimates</a:t>
            </a:r>
          </a:p>
        </p:txBody>
      </p:sp>
    </p:spTree>
    <p:extLst>
      <p:ext uri="{BB962C8B-B14F-4D97-AF65-F5344CB8AC3E}">
        <p14:creationId xmlns:p14="http://schemas.microsoft.com/office/powerpoint/2010/main" val="186807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2895600"/>
            <a:ext cx="4953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rgbClr val="0E17C2"/>
                </a:solidFill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86807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2514600"/>
            <a:ext cx="3200400" cy="3048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 smtClean="0">
                <a:solidFill>
                  <a:srgbClr val="0A108C"/>
                </a:solidFill>
              </a:rPr>
              <a:t>Nicholas </a:t>
            </a:r>
            <a:r>
              <a:rPr lang="en-US" sz="2800" dirty="0">
                <a:solidFill>
                  <a:srgbClr val="0A108C"/>
                </a:solidFill>
              </a:rPr>
              <a:t>Lindley </a:t>
            </a:r>
            <a:r>
              <a:rPr lang="en-US" sz="2800" dirty="0" smtClean="0">
                <a:solidFill>
                  <a:srgbClr val="0A108C"/>
                </a:solidFill>
              </a:rPr>
              <a:t/>
            </a:r>
            <a:br>
              <a:rPr lang="en-US" sz="2800" dirty="0" smtClean="0">
                <a:solidFill>
                  <a:srgbClr val="0A108C"/>
                </a:solidFill>
              </a:rPr>
            </a:br>
            <a:r>
              <a:rPr lang="en-US" sz="2800" dirty="0" smtClean="0">
                <a:solidFill>
                  <a:srgbClr val="0A108C"/>
                </a:solidFill>
              </a:rPr>
              <a:t>Tami </a:t>
            </a:r>
            <a:r>
              <a:rPr lang="en-US" sz="2800" dirty="0">
                <a:solidFill>
                  <a:srgbClr val="0A108C"/>
                </a:solidFill>
              </a:rPr>
              <a:t>Moser </a:t>
            </a:r>
            <a:r>
              <a:rPr lang="en-US" sz="2800" dirty="0" smtClean="0">
                <a:solidFill>
                  <a:srgbClr val="0A108C"/>
                </a:solidFill>
              </a:rPr>
              <a:t/>
            </a:r>
            <a:br>
              <a:rPr lang="en-US" sz="2800" dirty="0" smtClean="0">
                <a:solidFill>
                  <a:srgbClr val="0A108C"/>
                </a:solidFill>
              </a:rPr>
            </a:br>
            <a:r>
              <a:rPr lang="en-US" sz="2800" dirty="0" err="1" smtClean="0">
                <a:solidFill>
                  <a:srgbClr val="0A108C"/>
                </a:solidFill>
              </a:rPr>
              <a:t>Hardeep</a:t>
            </a:r>
            <a:r>
              <a:rPr lang="en-US" sz="2800" dirty="0" smtClean="0">
                <a:solidFill>
                  <a:srgbClr val="0A108C"/>
                </a:solidFill>
              </a:rPr>
              <a:t> </a:t>
            </a:r>
            <a:r>
              <a:rPr lang="en-US" sz="2800" dirty="0" err="1">
                <a:solidFill>
                  <a:srgbClr val="0A108C"/>
                </a:solidFill>
              </a:rPr>
              <a:t>Saluja</a:t>
            </a:r>
            <a:r>
              <a:rPr lang="en-US" sz="2800" dirty="0">
                <a:solidFill>
                  <a:srgbClr val="0A108C"/>
                </a:solidFill>
              </a:rPr>
              <a:t> </a:t>
            </a:r>
            <a:r>
              <a:rPr lang="en-US" sz="2800" dirty="0" smtClean="0">
                <a:solidFill>
                  <a:srgbClr val="0A108C"/>
                </a:solidFill>
              </a:rPr>
              <a:t/>
            </a:r>
            <a:br>
              <a:rPr lang="en-US" sz="2800" dirty="0" smtClean="0">
                <a:solidFill>
                  <a:srgbClr val="0A108C"/>
                </a:solidFill>
              </a:rPr>
            </a:br>
            <a:r>
              <a:rPr lang="en-US" sz="2800" dirty="0" smtClean="0">
                <a:solidFill>
                  <a:srgbClr val="0A108C"/>
                </a:solidFill>
              </a:rPr>
              <a:t>Keith </a:t>
            </a:r>
            <a:r>
              <a:rPr lang="en-US" sz="2800" dirty="0">
                <a:solidFill>
                  <a:srgbClr val="0A108C"/>
                </a:solidFill>
              </a:rPr>
              <a:t>Talley </a:t>
            </a:r>
            <a:r>
              <a:rPr lang="en-US" sz="2800" dirty="0" smtClean="0">
                <a:solidFill>
                  <a:srgbClr val="0A108C"/>
                </a:solidFill>
              </a:rPr>
              <a:t/>
            </a:r>
            <a:br>
              <a:rPr lang="en-US" sz="2800" dirty="0" smtClean="0">
                <a:solidFill>
                  <a:srgbClr val="0A108C"/>
                </a:solidFill>
              </a:rPr>
            </a:br>
            <a:r>
              <a:rPr lang="en-US" sz="2800" dirty="0" smtClean="0">
                <a:solidFill>
                  <a:srgbClr val="0A108C"/>
                </a:solidFill>
              </a:rPr>
              <a:t>Trisha Wald</a:t>
            </a:r>
            <a:br>
              <a:rPr lang="en-US" sz="2800" dirty="0" smtClean="0">
                <a:solidFill>
                  <a:srgbClr val="0A108C"/>
                </a:solidFill>
              </a:rPr>
            </a:br>
            <a:r>
              <a:rPr lang="en-US" sz="2800" dirty="0" smtClean="0">
                <a:solidFill>
                  <a:srgbClr val="0A108C"/>
                </a:solidFill>
              </a:rPr>
              <a:t>Jerome </a:t>
            </a:r>
            <a:r>
              <a:rPr lang="en-US" sz="2800" dirty="0" err="1">
                <a:solidFill>
                  <a:srgbClr val="0A108C"/>
                </a:solidFill>
              </a:rPr>
              <a:t>Wichert</a:t>
            </a:r>
            <a:r>
              <a:rPr lang="en-US" sz="2800" dirty="0">
                <a:solidFill>
                  <a:srgbClr val="0A108C"/>
                </a:solidFill>
              </a:rPr>
              <a:t> </a:t>
            </a:r>
            <a:r>
              <a:rPr lang="en-US" sz="2800" dirty="0" smtClean="0">
                <a:solidFill>
                  <a:srgbClr val="0A108C"/>
                </a:solidFill>
              </a:rPr>
              <a:t/>
            </a:r>
            <a:br>
              <a:rPr lang="en-US" sz="2800" dirty="0" smtClean="0">
                <a:solidFill>
                  <a:srgbClr val="0A108C"/>
                </a:solidFill>
              </a:rPr>
            </a:br>
            <a:r>
              <a:rPr lang="en-US" sz="2800" dirty="0" smtClean="0">
                <a:solidFill>
                  <a:srgbClr val="0A108C"/>
                </a:solidFill>
              </a:rPr>
              <a:t>Jonathan </a:t>
            </a:r>
            <a:r>
              <a:rPr lang="en-US" sz="2800" dirty="0" err="1">
                <a:solidFill>
                  <a:srgbClr val="0A108C"/>
                </a:solidFill>
              </a:rPr>
              <a:t>Wo</a:t>
            </a:r>
            <a:r>
              <a:rPr lang="en-US" sz="2800" dirty="0" err="1">
                <a:solidFill>
                  <a:srgbClr val="0E17C2"/>
                </a:solidFill>
              </a:rPr>
              <a:t>ltz</a:t>
            </a:r>
            <a:r>
              <a:rPr lang="en-US" sz="2800" dirty="0">
                <a:solidFill>
                  <a:srgbClr val="0E17C2"/>
                </a:solidFill>
              </a:rPr>
              <a:t> </a:t>
            </a:r>
            <a:endParaRPr lang="en-US" sz="6000" dirty="0">
              <a:solidFill>
                <a:srgbClr val="0E17C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00200" y="914399"/>
            <a:ext cx="5638799" cy="138499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algn="ctr"/>
            <a:r>
              <a:rPr lang="en-US" sz="3600" b="1" dirty="0">
                <a:solidFill>
                  <a:srgbClr val="0E17C2"/>
                </a:solidFill>
              </a:rPr>
              <a:t>Goal 6 Committee </a:t>
            </a:r>
            <a:r>
              <a:rPr lang="en-US" sz="3600" b="1" dirty="0" smtClean="0">
                <a:solidFill>
                  <a:srgbClr val="0E17C2"/>
                </a:solidFill>
              </a:rPr>
              <a:t>Members</a:t>
            </a:r>
          </a:p>
          <a:p>
            <a:pPr algn="ctr"/>
            <a:endParaRPr lang="en-US" sz="2400" dirty="0" smtClean="0">
              <a:solidFill>
                <a:srgbClr val="0E17C2"/>
              </a:solidFill>
            </a:endParaRPr>
          </a:p>
          <a:p>
            <a:pPr algn="ctr"/>
            <a:r>
              <a:rPr lang="en-US" sz="2400" dirty="0" smtClean="0">
                <a:solidFill>
                  <a:srgbClr val="0E17C2"/>
                </a:solidFill>
              </a:rPr>
              <a:t>Co-Chairs</a:t>
            </a:r>
            <a:r>
              <a:rPr lang="en-US" sz="2400" dirty="0">
                <a:solidFill>
                  <a:srgbClr val="0E17C2"/>
                </a:solidFill>
              </a:rPr>
              <a:t>:  Marci Grant, Brad </a:t>
            </a:r>
            <a:r>
              <a:rPr lang="en-US" sz="2400" dirty="0" smtClean="0">
                <a:solidFill>
                  <a:srgbClr val="0E17C2"/>
                </a:solidFill>
              </a:rPr>
              <a:t>Bryant</a:t>
            </a:r>
            <a:endParaRPr lang="en-US" sz="2400" dirty="0">
              <a:solidFill>
                <a:srgbClr val="0E17C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82362" y="2625811"/>
            <a:ext cx="3399954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>
                <a:solidFill>
                  <a:srgbClr val="0A108C"/>
                </a:solidFill>
                <a:latin typeface="+mj-lt"/>
                <a:ea typeface="+mj-ea"/>
                <a:cs typeface="+mj-cs"/>
              </a:rPr>
              <a:t>Renae</a:t>
            </a:r>
            <a:r>
              <a:rPr lang="en-US" sz="2500" dirty="0">
                <a:solidFill>
                  <a:srgbClr val="0A108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500" dirty="0" err="1">
                <a:solidFill>
                  <a:srgbClr val="0A108C"/>
                </a:solidFill>
                <a:latin typeface="+mj-lt"/>
                <a:ea typeface="+mj-ea"/>
                <a:cs typeface="+mj-cs"/>
              </a:rPr>
              <a:t>Bagzis</a:t>
            </a:r>
            <a:r>
              <a:rPr lang="en-US" sz="2500" dirty="0">
                <a:solidFill>
                  <a:srgbClr val="0A108C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r>
              <a:rPr lang="en-US" sz="2500" dirty="0">
                <a:solidFill>
                  <a:srgbClr val="0A108C"/>
                </a:solidFill>
                <a:latin typeface="+mj-lt"/>
                <a:ea typeface="+mj-ea"/>
                <a:cs typeface="+mj-cs"/>
              </a:rPr>
              <a:t>Guy </a:t>
            </a:r>
            <a:r>
              <a:rPr lang="en-US" sz="2500" dirty="0" err="1">
                <a:solidFill>
                  <a:srgbClr val="0A108C"/>
                </a:solidFill>
                <a:latin typeface="+mj-lt"/>
                <a:ea typeface="+mj-ea"/>
                <a:cs typeface="+mj-cs"/>
              </a:rPr>
              <a:t>Biyogmam</a:t>
            </a:r>
            <a:endParaRPr lang="en-US" sz="2500" dirty="0">
              <a:solidFill>
                <a:srgbClr val="0A108C"/>
              </a:solidFill>
              <a:latin typeface="+mj-lt"/>
              <a:ea typeface="+mj-ea"/>
              <a:cs typeface="+mj-cs"/>
            </a:endParaRPr>
          </a:p>
          <a:p>
            <a:r>
              <a:rPr lang="en-US" sz="2500" dirty="0">
                <a:solidFill>
                  <a:srgbClr val="0A108C"/>
                </a:solidFill>
                <a:latin typeface="+mj-lt"/>
                <a:ea typeface="+mj-ea"/>
                <a:cs typeface="+mj-cs"/>
              </a:rPr>
              <a:t>Rachel Bradley </a:t>
            </a:r>
          </a:p>
          <a:p>
            <a:r>
              <a:rPr lang="en-US" sz="2500" dirty="0">
                <a:solidFill>
                  <a:srgbClr val="0A108C"/>
                </a:solidFill>
                <a:latin typeface="+mj-lt"/>
                <a:ea typeface="+mj-ea"/>
                <a:cs typeface="+mj-cs"/>
              </a:rPr>
              <a:t>Sherri </a:t>
            </a:r>
            <a:r>
              <a:rPr lang="en-US" sz="2500" dirty="0" err="1">
                <a:solidFill>
                  <a:srgbClr val="0A108C"/>
                </a:solidFill>
                <a:latin typeface="+mj-lt"/>
                <a:ea typeface="+mj-ea"/>
                <a:cs typeface="+mj-cs"/>
              </a:rPr>
              <a:t>Brogdon</a:t>
            </a:r>
            <a:endParaRPr lang="en-US" sz="2500" dirty="0">
              <a:solidFill>
                <a:srgbClr val="0A108C"/>
              </a:solidFill>
              <a:latin typeface="+mj-lt"/>
              <a:ea typeface="+mj-ea"/>
              <a:cs typeface="+mj-cs"/>
            </a:endParaRPr>
          </a:p>
          <a:p>
            <a:r>
              <a:rPr lang="en-US" sz="2500" dirty="0">
                <a:solidFill>
                  <a:srgbClr val="0A108C"/>
                </a:solidFill>
                <a:latin typeface="+mj-lt"/>
                <a:ea typeface="+mj-ea"/>
                <a:cs typeface="+mj-cs"/>
              </a:rPr>
              <a:t>Mark </a:t>
            </a:r>
            <a:r>
              <a:rPr lang="en-US" sz="2500" dirty="0" err="1">
                <a:solidFill>
                  <a:srgbClr val="0A108C"/>
                </a:solidFill>
                <a:latin typeface="+mj-lt"/>
                <a:ea typeface="+mj-ea"/>
                <a:cs typeface="+mj-cs"/>
              </a:rPr>
              <a:t>Engelman</a:t>
            </a:r>
            <a:endParaRPr lang="en-US" sz="2500" dirty="0">
              <a:solidFill>
                <a:srgbClr val="0A108C"/>
              </a:solidFill>
              <a:latin typeface="+mj-lt"/>
              <a:ea typeface="+mj-ea"/>
              <a:cs typeface="+mj-cs"/>
            </a:endParaRPr>
          </a:p>
          <a:p>
            <a:r>
              <a:rPr lang="en-US" sz="2500" dirty="0">
                <a:solidFill>
                  <a:srgbClr val="0A108C"/>
                </a:solidFill>
                <a:latin typeface="+mj-lt"/>
                <a:ea typeface="+mj-ea"/>
                <a:cs typeface="+mj-cs"/>
              </a:rPr>
              <a:t>Denise Landrum-Geyer</a:t>
            </a:r>
          </a:p>
          <a:p>
            <a:r>
              <a:rPr lang="en-US" sz="2500" dirty="0">
                <a:solidFill>
                  <a:srgbClr val="0A108C"/>
                </a:solidFill>
                <a:latin typeface="+mj-lt"/>
                <a:ea typeface="+mj-ea"/>
                <a:cs typeface="+mj-cs"/>
              </a:rPr>
              <a:t>Kim </a:t>
            </a:r>
            <a:r>
              <a:rPr lang="en-US" sz="2500" dirty="0" err="1">
                <a:solidFill>
                  <a:srgbClr val="0A108C"/>
                </a:solidFill>
                <a:latin typeface="+mj-lt"/>
                <a:ea typeface="+mj-ea"/>
                <a:cs typeface="+mj-cs"/>
              </a:rPr>
              <a:t>Liebscher</a:t>
            </a:r>
            <a:r>
              <a:rPr lang="en-US" sz="2500" dirty="0">
                <a:solidFill>
                  <a:srgbClr val="0A108C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644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8153400" cy="123110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E17C2"/>
                </a:solidFill>
              </a:rPr>
              <a:t>Original Strategic Initiatives</a:t>
            </a:r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91065" y="2667000"/>
            <a:ext cx="7924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A 100%, four year upgrade cycle of identified computers on the Weatherford and Sayre campuses. 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Increased technology staffing and support on the Weatherford and Sayre campuses.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A consistent 90% of all SWOSU administrators and staff satisfied with the ease of data mining and learning analytics at the university</a:t>
            </a:r>
            <a:r>
              <a:rPr lang="en-US" sz="2800" dirty="0" smtClean="0"/>
              <a:t>.</a:t>
            </a:r>
            <a:endParaRPr lang="en-US" sz="2800" dirty="0"/>
          </a:p>
          <a:p>
            <a:pPr marL="800100" lvl="1" indent="-342900">
              <a:buFont typeface="+mj-lt"/>
              <a:buAutoNum type="alphaLcPeriod"/>
            </a:pP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381000" y="1371600"/>
            <a:ext cx="8534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0A108C"/>
                </a:solidFill>
              </a:rPr>
              <a:t>Focus on optimizing technology to meet the educational and administrative needs of SWOSU.</a:t>
            </a:r>
          </a:p>
        </p:txBody>
      </p:sp>
    </p:spTree>
    <p:extLst>
      <p:ext uri="{BB962C8B-B14F-4D97-AF65-F5344CB8AC3E}">
        <p14:creationId xmlns:p14="http://schemas.microsoft.com/office/powerpoint/2010/main" val="235952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457200"/>
            <a:ext cx="81534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2. (Cont’d)</a:t>
            </a:r>
          </a:p>
          <a:p>
            <a:endParaRPr lang="en-US" sz="2000" dirty="0" smtClean="0"/>
          </a:p>
          <a:p>
            <a:pPr marL="514350" lvl="0" indent="-514350">
              <a:buFont typeface="+mj-lt"/>
              <a:buAutoNum type="arabicPeriod" startAt="4"/>
            </a:pPr>
            <a:r>
              <a:rPr lang="en-US" sz="2800" dirty="0"/>
              <a:t>90% of all students satisfied with the online student services they receive at </a:t>
            </a:r>
            <a:r>
              <a:rPr lang="en-US" sz="2800" dirty="0" smtClean="0"/>
              <a:t>SWOSU.</a:t>
            </a:r>
          </a:p>
          <a:p>
            <a:pPr marL="514350" lvl="0" indent="-514350">
              <a:buFont typeface="+mj-lt"/>
              <a:buAutoNum type="arabicPeriod" startAt="4"/>
            </a:pPr>
            <a:r>
              <a:rPr lang="en-US" sz="2800" dirty="0" smtClean="0"/>
              <a:t>90</a:t>
            </a:r>
            <a:r>
              <a:rPr lang="en-US" sz="2800" dirty="0"/>
              <a:t>% of all faculty, staff, and administrative members are satisfied that their training needs for office technology, classroom technology, and distance learning technology are being effectively met at SWOSU.</a:t>
            </a:r>
          </a:p>
          <a:p>
            <a:pPr marL="514350" lvl="0" indent="-514350">
              <a:buFont typeface="+mj-lt"/>
              <a:buAutoNum type="arabicPeriod" startAt="4"/>
            </a:pPr>
            <a:r>
              <a:rPr lang="en-US" sz="2800" dirty="0"/>
              <a:t>Reduced software licensing costs for the university without sacrificing operability or functionality and cost savings reallocated to provide financial support for other technology initiatives.</a:t>
            </a:r>
          </a:p>
        </p:txBody>
      </p:sp>
    </p:spTree>
    <p:extLst>
      <p:ext uri="{BB962C8B-B14F-4D97-AF65-F5344CB8AC3E}">
        <p14:creationId xmlns:p14="http://schemas.microsoft.com/office/powerpoint/2010/main" val="62675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6692" y="2903261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 smtClean="0"/>
              <a:t>Secondary Focus Areas</a:t>
            </a:r>
            <a:endParaRPr lang="en-US" sz="2800" u="sng" dirty="0"/>
          </a:p>
        </p:txBody>
      </p:sp>
      <p:sp>
        <p:nvSpPr>
          <p:cNvPr id="3" name="Rectangle 2"/>
          <p:cNvSpPr/>
          <p:nvPr/>
        </p:nvSpPr>
        <p:spPr>
          <a:xfrm>
            <a:off x="1143000" y="533401"/>
            <a:ext cx="6705600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 smtClean="0"/>
              <a:t>Initial Focus Areas</a:t>
            </a:r>
            <a:endParaRPr lang="en-US" sz="2800" dirty="0"/>
          </a:p>
          <a:p>
            <a:endParaRPr lang="en-US" sz="1100" dirty="0" smtClean="0"/>
          </a:p>
          <a:p>
            <a:r>
              <a:rPr lang="en-US" sz="2800" dirty="0" smtClean="0"/>
              <a:t>Classrooms</a:t>
            </a:r>
            <a:endParaRPr lang="en-US" sz="2800" dirty="0"/>
          </a:p>
          <a:p>
            <a:r>
              <a:rPr lang="en-US" sz="2800" dirty="0" smtClean="0"/>
              <a:t>Faculty Resources</a:t>
            </a:r>
            <a:endParaRPr lang="en-US" sz="2800" dirty="0"/>
          </a:p>
          <a:p>
            <a:r>
              <a:rPr lang="en-US" sz="2800" dirty="0" smtClean="0"/>
              <a:t>Others (Academic Admin., Library, etc.)</a:t>
            </a:r>
          </a:p>
        </p:txBody>
      </p:sp>
      <p:sp>
        <p:nvSpPr>
          <p:cNvPr id="5" name="Rectangle 4"/>
          <p:cNvSpPr/>
          <p:nvPr/>
        </p:nvSpPr>
        <p:spPr>
          <a:xfrm>
            <a:off x="1136561" y="3592902"/>
            <a:ext cx="304388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Athletics</a:t>
            </a:r>
            <a:endParaRPr lang="en-US" sz="2800" dirty="0"/>
          </a:p>
          <a:p>
            <a:r>
              <a:rPr lang="en-US" sz="2800" dirty="0" smtClean="0"/>
              <a:t>Auxiliary</a:t>
            </a:r>
          </a:p>
          <a:p>
            <a:r>
              <a:rPr lang="en-US" sz="2800" dirty="0" smtClean="0"/>
              <a:t>Bursar</a:t>
            </a:r>
            <a:endParaRPr lang="en-US" sz="2800" dirty="0"/>
          </a:p>
          <a:p>
            <a:r>
              <a:rPr lang="en-US" sz="2800" dirty="0"/>
              <a:t>Business </a:t>
            </a:r>
            <a:r>
              <a:rPr lang="en-US" sz="2800" dirty="0" smtClean="0"/>
              <a:t>Office</a:t>
            </a:r>
            <a:endParaRPr lang="en-US" sz="2800" dirty="0"/>
          </a:p>
          <a:p>
            <a:r>
              <a:rPr lang="en-US" sz="2000" b="1" dirty="0"/>
              <a:t> 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4773769" y="3592902"/>
            <a:ext cx="3200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Financial Aid</a:t>
            </a:r>
          </a:p>
          <a:p>
            <a:r>
              <a:rPr lang="en-US" sz="2800" dirty="0" smtClean="0"/>
              <a:t>Human resources</a:t>
            </a:r>
            <a:endParaRPr lang="en-US" sz="2800" dirty="0"/>
          </a:p>
          <a:p>
            <a:r>
              <a:rPr lang="en-US" sz="2800" dirty="0" smtClean="0"/>
              <a:t>Recruiting</a:t>
            </a:r>
            <a:endParaRPr lang="en-US" sz="2800" dirty="0"/>
          </a:p>
          <a:p>
            <a:r>
              <a:rPr lang="en-US" sz="2800" dirty="0" smtClean="0"/>
              <a:t>Registrar System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6598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13427" y="304799"/>
            <a:ext cx="5853590" cy="76944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4400" b="1" dirty="0">
                <a:solidFill>
                  <a:srgbClr val="0E17C2"/>
                </a:solidFill>
              </a:rPr>
              <a:t>New Strategic Initiatives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1528119"/>
            <a:ext cx="8381999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0E17C2"/>
                </a:solidFill>
              </a:rPr>
              <a:t>Re-Structure the make up and charge of the University Computer/Telecommunications Advisory Committee</a:t>
            </a:r>
            <a:endParaRPr lang="en-US" sz="3200" b="1" dirty="0">
              <a:solidFill>
                <a:srgbClr val="0E17C2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endParaRPr lang="en-US" sz="1200" dirty="0">
              <a:solidFill>
                <a:srgbClr val="0E17C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0E17C2"/>
                </a:solidFill>
              </a:rPr>
              <a:t>Establish a Tiered  Classroom Technology Structure	</a:t>
            </a:r>
          </a:p>
          <a:p>
            <a:pPr marL="457200" indent="-457200">
              <a:buFont typeface="+mj-lt"/>
              <a:buAutoNum type="arabicPeriod"/>
            </a:pPr>
            <a:endParaRPr lang="en-US" sz="1100" dirty="0">
              <a:solidFill>
                <a:srgbClr val="0E17C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0E17C2"/>
                </a:solidFill>
              </a:rPr>
              <a:t>Establish Critical Technology </a:t>
            </a:r>
            <a:r>
              <a:rPr lang="en-US" sz="3200" b="1" dirty="0" smtClean="0">
                <a:solidFill>
                  <a:srgbClr val="0E17C2"/>
                </a:solidFill>
              </a:rPr>
              <a:t>Metrics          (</a:t>
            </a:r>
            <a:r>
              <a:rPr lang="en-US" sz="3200" b="1" dirty="0">
                <a:solidFill>
                  <a:srgbClr val="0E17C2"/>
                </a:solidFill>
              </a:rPr>
              <a:t>ITS, </a:t>
            </a:r>
            <a:r>
              <a:rPr lang="en-US" sz="3200" b="1" dirty="0" err="1">
                <a:solidFill>
                  <a:srgbClr val="0E17C2"/>
                </a:solidFill>
              </a:rPr>
              <a:t>CDeL</a:t>
            </a:r>
            <a:r>
              <a:rPr lang="en-US" sz="3200" b="1" dirty="0">
                <a:solidFill>
                  <a:srgbClr val="0E17C2"/>
                </a:solidFill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endParaRPr lang="en-US" sz="1200" dirty="0">
              <a:solidFill>
                <a:srgbClr val="0E17C2"/>
              </a:solidFill>
            </a:endParaRPr>
          </a:p>
          <a:p>
            <a:pPr marL="514350" lvl="0" indent="-514350">
              <a:buFont typeface="+mj-lt"/>
              <a:buAutoNum type="arabicPeriod" startAt="4"/>
            </a:pPr>
            <a:r>
              <a:rPr lang="en-US" sz="3200" b="1" dirty="0">
                <a:solidFill>
                  <a:srgbClr val="0E17C2"/>
                </a:solidFill>
              </a:rPr>
              <a:t>Improve Technology Training System</a:t>
            </a:r>
          </a:p>
        </p:txBody>
      </p:sp>
    </p:spTree>
    <p:extLst>
      <p:ext uri="{BB962C8B-B14F-4D97-AF65-F5344CB8AC3E}">
        <p14:creationId xmlns:p14="http://schemas.microsoft.com/office/powerpoint/2010/main" val="2359528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096393"/>
            <a:ext cx="86868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 smtClean="0"/>
              <a:t>Original Committee Charge</a:t>
            </a:r>
          </a:p>
          <a:p>
            <a:r>
              <a:rPr lang="en-US" sz="2000" dirty="0" smtClean="0"/>
              <a:t>(Fall </a:t>
            </a:r>
            <a:r>
              <a:rPr lang="en-US" sz="2000" dirty="0"/>
              <a:t>2013 Faculty Handbook, pg. 30)</a:t>
            </a:r>
          </a:p>
          <a:p>
            <a:endParaRPr lang="en-US" sz="2800" b="1" i="1" u="sng" dirty="0" smtClean="0"/>
          </a:p>
          <a:p>
            <a:r>
              <a:rPr lang="en-US" sz="2400" b="1" i="1" dirty="0" smtClean="0"/>
              <a:t>Solicits information from SWOSU community concerning present and future technology-related needs and recommends formulation of the technological strategic plan including short and long range acquisition, implementation and coordination of all technology-related activities on a university-wide basis. The committee recommends standards for software, hardware and other related items that will be available university-wide to insure uniformity, accessibility, and economy.  </a:t>
            </a:r>
            <a:endParaRPr lang="en-US" sz="2400" b="1" i="1" dirty="0"/>
          </a:p>
        </p:txBody>
      </p:sp>
      <p:sp>
        <p:nvSpPr>
          <p:cNvPr id="5" name="Rectangle 4"/>
          <p:cNvSpPr/>
          <p:nvPr/>
        </p:nvSpPr>
        <p:spPr>
          <a:xfrm>
            <a:off x="308919" y="381000"/>
            <a:ext cx="837788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800" b="1" dirty="0" smtClean="0">
                <a:solidFill>
                  <a:srgbClr val="0E17C2"/>
                </a:solidFill>
              </a:rPr>
              <a:t>Re-Structure </a:t>
            </a:r>
            <a:r>
              <a:rPr lang="en-US" sz="2800" b="1" dirty="0">
                <a:solidFill>
                  <a:srgbClr val="0E17C2"/>
                </a:solidFill>
              </a:rPr>
              <a:t>the make up and charge of the </a:t>
            </a:r>
            <a:r>
              <a:rPr lang="en-US" sz="2800" b="1" dirty="0" smtClean="0">
                <a:solidFill>
                  <a:srgbClr val="0E17C2"/>
                </a:solidFill>
              </a:rPr>
              <a:t>University Computer/Telecommunications </a:t>
            </a:r>
            <a:r>
              <a:rPr lang="en-US" sz="2800" b="1" dirty="0">
                <a:solidFill>
                  <a:srgbClr val="0E17C2"/>
                </a:solidFill>
              </a:rPr>
              <a:t>Advisory Committee</a:t>
            </a:r>
          </a:p>
        </p:txBody>
      </p:sp>
    </p:spTree>
    <p:extLst>
      <p:ext uri="{BB962C8B-B14F-4D97-AF65-F5344CB8AC3E}">
        <p14:creationId xmlns:p14="http://schemas.microsoft.com/office/powerpoint/2010/main" val="214889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057400"/>
            <a:ext cx="8081318" cy="4255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E17C2"/>
                </a:solidFill>
              </a:rPr>
              <a:t>Goal 6 committee recommendations</a:t>
            </a:r>
          </a:p>
          <a:p>
            <a:pPr lvl="0"/>
            <a:endParaRPr lang="en-US" sz="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Clarify reporting relationships and roles and </a:t>
            </a:r>
            <a:r>
              <a:rPr lang="en-US" sz="2400" dirty="0" smtClean="0"/>
              <a:t>responsibilities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Identify staffing gaps and reassign and/or add staff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05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Revise Committee Charge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Oversees 3-4 </a:t>
            </a:r>
            <a:r>
              <a:rPr lang="en-US" sz="2400" dirty="0" smtClean="0"/>
              <a:t>Year Technology </a:t>
            </a:r>
            <a:r>
              <a:rPr lang="en-US" sz="2400" dirty="0" smtClean="0"/>
              <a:t>Plans and Upgrade Cycle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Recommends Long Range Technology Strategy </a:t>
            </a:r>
            <a:r>
              <a:rPr lang="en-US" sz="2000" dirty="0" smtClean="0"/>
              <a:t>(i.e., BYOD,  I-pads, student plug in accessibility,  . . . 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Maintain open dialog and feedback from Stakeholders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/>
              <a:t>E</a:t>
            </a:r>
            <a:r>
              <a:rPr lang="en-US" sz="2400" dirty="0" smtClean="0"/>
              <a:t>stablish direction and policy recommendations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sz="1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Not</a:t>
            </a:r>
            <a:r>
              <a:rPr lang="en-US" sz="2400" dirty="0" smtClean="0"/>
              <a:t> a Purchase Order “Gatekeeper”</a:t>
            </a:r>
          </a:p>
        </p:txBody>
      </p:sp>
      <p:sp>
        <p:nvSpPr>
          <p:cNvPr id="3" name="Rectangle 2"/>
          <p:cNvSpPr/>
          <p:nvPr/>
        </p:nvSpPr>
        <p:spPr>
          <a:xfrm>
            <a:off x="308919" y="381000"/>
            <a:ext cx="837788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800" b="1" dirty="0" smtClean="0">
                <a:solidFill>
                  <a:srgbClr val="0E17C2"/>
                </a:solidFill>
              </a:rPr>
              <a:t>Re-Structure </a:t>
            </a:r>
            <a:r>
              <a:rPr lang="en-US" sz="2800" b="1" dirty="0">
                <a:solidFill>
                  <a:srgbClr val="0E17C2"/>
                </a:solidFill>
              </a:rPr>
              <a:t>the make up and charge of the </a:t>
            </a:r>
            <a:r>
              <a:rPr lang="en-US" sz="2800" b="1" dirty="0" smtClean="0">
                <a:solidFill>
                  <a:srgbClr val="0E17C2"/>
                </a:solidFill>
              </a:rPr>
              <a:t>University Computer/Telecommunications </a:t>
            </a:r>
            <a:r>
              <a:rPr lang="en-US" sz="2800" b="1" dirty="0">
                <a:solidFill>
                  <a:srgbClr val="0E17C2"/>
                </a:solidFill>
              </a:rPr>
              <a:t>Advisory Committee</a:t>
            </a:r>
          </a:p>
        </p:txBody>
      </p:sp>
    </p:spTree>
    <p:extLst>
      <p:ext uri="{BB962C8B-B14F-4D97-AF65-F5344CB8AC3E}">
        <p14:creationId xmlns:p14="http://schemas.microsoft.com/office/powerpoint/2010/main" val="2359528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334000" y="2994340"/>
            <a:ext cx="3200399" cy="3587137"/>
            <a:chOff x="5334000" y="2994340"/>
            <a:chExt cx="3200399" cy="3587137"/>
          </a:xfrm>
        </p:grpSpPr>
        <p:sp>
          <p:nvSpPr>
            <p:cNvPr id="18" name="TextBox 17"/>
            <p:cNvSpPr txBox="1"/>
            <p:nvPr/>
          </p:nvSpPr>
          <p:spPr>
            <a:xfrm>
              <a:off x="5334000" y="3657600"/>
              <a:ext cx="3200399" cy="2923877"/>
            </a:xfrm>
            <a:prstGeom prst="rect">
              <a:avLst/>
            </a:prstGeom>
            <a:noFill/>
            <a:ln w="28575">
              <a:solidFill>
                <a:srgbClr val="0A108C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u="sng" dirty="0" smtClean="0">
                  <a:solidFill>
                    <a:srgbClr val="0E17C2"/>
                  </a:solidFill>
                </a:rPr>
                <a:t>Administrative Advisory Sub-Committee Members</a:t>
              </a:r>
            </a:p>
            <a:p>
              <a:pPr algn="ctr"/>
              <a:endParaRPr lang="en-US" b="1" dirty="0" smtClean="0">
                <a:solidFill>
                  <a:srgbClr val="0E17C2"/>
                </a:solidFill>
              </a:endParaRPr>
            </a:p>
            <a:p>
              <a:pPr algn="ctr"/>
              <a:r>
                <a:rPr lang="en-US" dirty="0" smtClean="0">
                  <a:solidFill>
                    <a:srgbClr val="0E17C2"/>
                  </a:solidFill>
                </a:rPr>
                <a:t>Business Office/Bursar</a:t>
              </a:r>
            </a:p>
            <a:p>
              <a:pPr algn="ctr"/>
              <a:r>
                <a:rPr lang="en-US" dirty="0" smtClean="0">
                  <a:solidFill>
                    <a:srgbClr val="0E17C2"/>
                  </a:solidFill>
                </a:rPr>
                <a:t>Registrar - Financial Aid</a:t>
              </a:r>
            </a:p>
            <a:p>
              <a:pPr algn="ctr"/>
              <a:r>
                <a:rPr lang="en-US" dirty="0" smtClean="0">
                  <a:solidFill>
                    <a:srgbClr val="0E17C2"/>
                  </a:solidFill>
                </a:rPr>
                <a:t>Public Relations</a:t>
              </a:r>
            </a:p>
            <a:p>
              <a:pPr algn="ctr"/>
              <a:r>
                <a:rPr lang="en-US" dirty="0" smtClean="0">
                  <a:solidFill>
                    <a:srgbClr val="0E17C2"/>
                  </a:solidFill>
                </a:rPr>
                <a:t>Recruitment</a:t>
              </a:r>
            </a:p>
            <a:p>
              <a:pPr algn="ctr"/>
              <a:r>
                <a:rPr lang="en-US" dirty="0">
                  <a:solidFill>
                    <a:srgbClr val="0E17C2"/>
                  </a:solidFill>
                </a:rPr>
                <a:t>Sayre </a:t>
              </a:r>
              <a:r>
                <a:rPr lang="en-US" dirty="0" smtClean="0">
                  <a:solidFill>
                    <a:srgbClr val="0E17C2"/>
                  </a:solidFill>
                </a:rPr>
                <a:t>ITS</a:t>
              </a:r>
            </a:p>
            <a:p>
              <a:pPr algn="ctr"/>
              <a:r>
                <a:rPr lang="en-US" dirty="0" smtClean="0">
                  <a:solidFill>
                    <a:srgbClr val="0E17C2"/>
                  </a:solidFill>
                </a:rPr>
                <a:t>Others?</a:t>
              </a:r>
            </a:p>
            <a:p>
              <a:pPr algn="ctr"/>
              <a:endParaRPr lang="en-US" b="1" dirty="0" smtClean="0">
                <a:ln>
                  <a:solidFill>
                    <a:srgbClr val="0E17C2"/>
                  </a:solidFill>
                </a:ln>
                <a:solidFill>
                  <a:srgbClr val="0E17C2"/>
                </a:solidFill>
              </a:endParaRPr>
            </a:p>
          </p:txBody>
        </p:sp>
        <p:cxnSp>
          <p:nvCxnSpPr>
            <p:cNvPr id="17" name="Straight Connector 16"/>
            <p:cNvCxnSpPr>
              <a:stCxn id="18" idx="0"/>
            </p:cNvCxnSpPr>
            <p:nvPr/>
          </p:nvCxnSpPr>
          <p:spPr>
            <a:xfrm flipH="1" flipV="1">
              <a:off x="6324600" y="2994340"/>
              <a:ext cx="609600" cy="663260"/>
            </a:xfrm>
            <a:prstGeom prst="line">
              <a:avLst/>
            </a:prstGeom>
            <a:ln w="28575">
              <a:solidFill>
                <a:srgbClr val="0E17C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344068" y="2994340"/>
            <a:ext cx="3252461" cy="3581273"/>
            <a:chOff x="344068" y="2994340"/>
            <a:chExt cx="3252461" cy="3581273"/>
          </a:xfrm>
        </p:grpSpPr>
        <p:sp>
          <p:nvSpPr>
            <p:cNvPr id="7" name="TextBox 6"/>
            <p:cNvSpPr txBox="1"/>
            <p:nvPr/>
          </p:nvSpPr>
          <p:spPr>
            <a:xfrm>
              <a:off x="344068" y="3651736"/>
              <a:ext cx="3252461" cy="2923877"/>
            </a:xfrm>
            <a:prstGeom prst="rect">
              <a:avLst/>
            </a:prstGeom>
            <a:noFill/>
            <a:ln w="28575">
              <a:solidFill>
                <a:srgbClr val="0A108C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u="sng" dirty="0" smtClean="0">
                  <a:solidFill>
                    <a:srgbClr val="0E17C2"/>
                  </a:solidFill>
                </a:rPr>
                <a:t>Academic Advisory Sub-Committee Members</a:t>
              </a:r>
            </a:p>
            <a:p>
              <a:pPr algn="ctr"/>
              <a:endParaRPr lang="en-US" b="1" dirty="0" smtClean="0">
                <a:solidFill>
                  <a:srgbClr val="0E17C2"/>
                </a:solidFill>
              </a:endParaRPr>
            </a:p>
            <a:p>
              <a:pPr algn="ctr"/>
              <a:r>
                <a:rPr lang="en-US" dirty="0" smtClean="0">
                  <a:solidFill>
                    <a:srgbClr val="0E17C2"/>
                  </a:solidFill>
                </a:rPr>
                <a:t>Arts &amp; Science (?)</a:t>
              </a:r>
            </a:p>
            <a:p>
              <a:pPr algn="ctr"/>
              <a:r>
                <a:rPr lang="en-US" dirty="0" smtClean="0">
                  <a:solidFill>
                    <a:srgbClr val="0E17C2"/>
                  </a:solidFill>
                </a:rPr>
                <a:t>Professional &amp; Grad. Studies (?)</a:t>
              </a:r>
            </a:p>
            <a:p>
              <a:pPr algn="ctr"/>
              <a:r>
                <a:rPr lang="en-US" dirty="0" smtClean="0">
                  <a:solidFill>
                    <a:srgbClr val="0E17C2"/>
                  </a:solidFill>
                </a:rPr>
                <a:t>Pharmacy (?)</a:t>
              </a:r>
            </a:p>
            <a:p>
              <a:pPr algn="ctr"/>
              <a:r>
                <a:rPr lang="en-US" dirty="0" smtClean="0">
                  <a:solidFill>
                    <a:srgbClr val="0E17C2"/>
                  </a:solidFill>
                </a:rPr>
                <a:t>Sayre (?)</a:t>
              </a:r>
            </a:p>
            <a:p>
              <a:pPr algn="ctr"/>
              <a:r>
                <a:rPr lang="en-US" dirty="0" smtClean="0">
                  <a:solidFill>
                    <a:srgbClr val="0E17C2"/>
                  </a:solidFill>
                </a:rPr>
                <a:t>Student (?)</a:t>
              </a:r>
            </a:p>
            <a:p>
              <a:pPr algn="ctr"/>
              <a:r>
                <a:rPr lang="en-US" dirty="0">
                  <a:solidFill>
                    <a:srgbClr val="0E17C2"/>
                  </a:solidFill>
                </a:rPr>
                <a:t>Library </a:t>
              </a:r>
              <a:r>
                <a:rPr lang="en-US" dirty="0" smtClean="0">
                  <a:solidFill>
                    <a:srgbClr val="0E17C2"/>
                  </a:solidFill>
                </a:rPr>
                <a:t>(?)</a:t>
              </a:r>
            </a:p>
            <a:p>
              <a:pPr algn="ctr"/>
              <a:r>
                <a:rPr lang="en-US" dirty="0" err="1" smtClean="0">
                  <a:solidFill>
                    <a:srgbClr val="0E17C2"/>
                  </a:solidFill>
                </a:rPr>
                <a:t>DeLC</a:t>
              </a:r>
              <a:r>
                <a:rPr lang="en-US" dirty="0" smtClean="0">
                  <a:solidFill>
                    <a:srgbClr val="0E17C2"/>
                  </a:solidFill>
                </a:rPr>
                <a:t> Chair</a:t>
              </a:r>
              <a:endParaRPr lang="en-US" b="1" dirty="0" smtClean="0">
                <a:solidFill>
                  <a:srgbClr val="0E17C2"/>
                </a:solidFill>
              </a:endParaRPr>
            </a:p>
          </p:txBody>
        </p:sp>
        <p:cxnSp>
          <p:nvCxnSpPr>
            <p:cNvPr id="22" name="Straight Connector 21"/>
            <p:cNvCxnSpPr>
              <a:stCxn id="7" idx="0"/>
            </p:cNvCxnSpPr>
            <p:nvPr/>
          </p:nvCxnSpPr>
          <p:spPr>
            <a:xfrm flipV="1">
              <a:off x="1970299" y="2994340"/>
              <a:ext cx="468101" cy="657396"/>
            </a:xfrm>
            <a:prstGeom prst="line">
              <a:avLst/>
            </a:prstGeom>
            <a:ln w="28575">
              <a:solidFill>
                <a:srgbClr val="0E17C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/>
          <p:cNvGrpSpPr/>
          <p:nvPr/>
        </p:nvGrpSpPr>
        <p:grpSpPr>
          <a:xfrm>
            <a:off x="213576" y="376318"/>
            <a:ext cx="7863624" cy="2774231"/>
            <a:chOff x="208628" y="365432"/>
            <a:chExt cx="7863624" cy="2774231"/>
          </a:xfrm>
        </p:grpSpPr>
        <p:sp>
          <p:nvSpPr>
            <p:cNvPr id="6" name="TextBox 5"/>
            <p:cNvSpPr txBox="1"/>
            <p:nvPr/>
          </p:nvSpPr>
          <p:spPr>
            <a:xfrm>
              <a:off x="2209799" y="462007"/>
              <a:ext cx="5715001" cy="2677656"/>
            </a:xfrm>
            <a:prstGeom prst="rect">
              <a:avLst/>
            </a:prstGeom>
            <a:noFill/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u="sng" dirty="0">
                  <a:solidFill>
                    <a:srgbClr val="0E17C2"/>
                  </a:solidFill>
                </a:rPr>
                <a:t>University </a:t>
              </a:r>
              <a:r>
                <a:rPr lang="en-US" sz="2000" b="1" u="sng" dirty="0" smtClean="0">
                  <a:solidFill>
                    <a:srgbClr val="0E17C2"/>
                  </a:solidFill>
                </a:rPr>
                <a:t>Computer &amp; Telecommunication Executive Committee Members</a:t>
              </a:r>
            </a:p>
            <a:p>
              <a:pPr algn="ctr"/>
              <a:r>
                <a:rPr lang="en-US" dirty="0" smtClean="0">
                  <a:solidFill>
                    <a:srgbClr val="0E17C2"/>
                  </a:solidFill>
                </a:rPr>
                <a:t>Co-Chairs:  Provost - Admin </a:t>
              </a:r>
              <a:r>
                <a:rPr lang="en-US" dirty="0">
                  <a:solidFill>
                    <a:srgbClr val="0E17C2"/>
                  </a:solidFill>
                </a:rPr>
                <a:t>VP</a:t>
              </a:r>
            </a:p>
            <a:p>
              <a:pPr algn="ctr"/>
              <a:r>
                <a:rPr lang="en-US" dirty="0">
                  <a:solidFill>
                    <a:srgbClr val="0E17C2"/>
                  </a:solidFill>
                </a:rPr>
                <a:t>ITS Director </a:t>
              </a:r>
              <a:endParaRPr lang="en-US" dirty="0" smtClean="0">
                <a:solidFill>
                  <a:srgbClr val="0E17C2"/>
                </a:solidFill>
              </a:endParaRPr>
            </a:p>
            <a:p>
              <a:pPr algn="ctr"/>
              <a:r>
                <a:rPr lang="en-US" dirty="0" smtClean="0">
                  <a:solidFill>
                    <a:srgbClr val="0E17C2"/>
                  </a:solidFill>
                </a:rPr>
                <a:t>Library Director</a:t>
              </a:r>
            </a:p>
            <a:p>
              <a:pPr algn="ctr"/>
              <a:r>
                <a:rPr lang="en-US" dirty="0" err="1" smtClean="0">
                  <a:solidFill>
                    <a:srgbClr val="0E17C2"/>
                  </a:solidFill>
                </a:rPr>
                <a:t>CDeL</a:t>
              </a:r>
              <a:r>
                <a:rPr lang="en-US" dirty="0" smtClean="0">
                  <a:solidFill>
                    <a:srgbClr val="0E17C2"/>
                  </a:solidFill>
                </a:rPr>
                <a:t> Director</a:t>
              </a:r>
            </a:p>
            <a:p>
              <a:pPr algn="ctr"/>
              <a:r>
                <a:rPr lang="en-US" dirty="0" smtClean="0">
                  <a:solidFill>
                    <a:srgbClr val="0E17C2"/>
                  </a:solidFill>
                </a:rPr>
                <a:t>Academic Sub-Committee Chair </a:t>
              </a:r>
            </a:p>
            <a:p>
              <a:pPr algn="ctr"/>
              <a:r>
                <a:rPr lang="en-US" dirty="0">
                  <a:solidFill>
                    <a:srgbClr val="0E17C2"/>
                  </a:solidFill>
                </a:rPr>
                <a:t>Administrative Sub-Committee Chair</a:t>
              </a:r>
            </a:p>
            <a:p>
              <a:pPr algn="ctr"/>
              <a:endParaRPr lang="en-US" sz="2000" dirty="0">
                <a:solidFill>
                  <a:srgbClr val="0E17C2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143826" y="365432"/>
              <a:ext cx="5928426" cy="2618022"/>
            </a:xfrm>
            <a:prstGeom prst="rect">
              <a:avLst/>
            </a:prstGeom>
            <a:noFill/>
            <a:ln>
              <a:solidFill>
                <a:srgbClr val="0A108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 rot="20289582">
              <a:off x="208628" y="883758"/>
              <a:ext cx="243708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rgbClr val="0E17C2"/>
                  </a:solidFill>
                </a:rPr>
                <a:t>Proposed</a:t>
              </a:r>
              <a:endParaRPr lang="en-US" sz="4400" dirty="0">
                <a:solidFill>
                  <a:srgbClr val="0E17C2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57200" y="2124797"/>
            <a:ext cx="1408532" cy="646331"/>
          </a:xfrm>
          <a:prstGeom prst="rect">
            <a:avLst/>
          </a:prstGeom>
          <a:noFill/>
          <a:ln w="28575">
            <a:solidFill>
              <a:srgbClr val="0A108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E17C2"/>
                </a:solidFill>
              </a:rPr>
              <a:t>Goal 6 Committee</a:t>
            </a:r>
            <a:endParaRPr lang="en-US" dirty="0">
              <a:solidFill>
                <a:srgbClr val="0E17C2"/>
              </a:solidFill>
            </a:endParaRPr>
          </a:p>
        </p:txBody>
      </p:sp>
      <p:cxnSp>
        <p:nvCxnSpPr>
          <p:cNvPr id="13" name="Straight Connector 12"/>
          <p:cNvCxnSpPr>
            <a:stCxn id="8" idx="3"/>
          </p:cNvCxnSpPr>
          <p:nvPr/>
        </p:nvCxnSpPr>
        <p:spPr>
          <a:xfrm flipV="1">
            <a:off x="1865732" y="2262149"/>
            <a:ext cx="282051" cy="185814"/>
          </a:xfrm>
          <a:prstGeom prst="line">
            <a:avLst/>
          </a:prstGeom>
          <a:ln w="28575">
            <a:solidFill>
              <a:srgbClr val="0E17C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528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 - &amp;quot;Nicholas Lindley &amp;#x0D;&amp;#x0A;Tami Moser &amp;#x0D;&amp;#x0A;Hardeep Saluja &amp;#x0D;&amp;#x0A;Keith Talley &amp;#x0D;&amp;#x0A;Trisha Wald&amp;#x0D;&amp;#x0A;Jerome Wichert &amp;#x0D;&amp;#x0A;Jonathan Woltz &amp;quot;&quot;/&gt;&lt;property id=&quot;20307&quot; value=&quot;270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71&quot;/&gt;&lt;/object&gt;&lt;object type=&quot;3&quot; unique_id=&quot;10008&quot;&gt;&lt;property id=&quot;20148&quot; value=&quot;5&quot;/&gt;&lt;property id=&quot;20300&quot; value=&quot;Slide 5&quot;/&gt;&lt;property id=&quot;20307&quot; value=&quot;257&quot;/&gt;&lt;/object&gt;&lt;object type=&quot;3&quot; unique_id=&quot;10009&quot;&gt;&lt;property id=&quot;20148&quot; value=&quot;5&quot;/&gt;&lt;property id=&quot;20300&quot; value=&quot;Slide 6&quot;/&gt;&lt;property id=&quot;20307&quot; value=&quot;259&quot;/&gt;&lt;/object&gt;&lt;object type=&quot;3&quot; unique_id=&quot;10010&quot;&gt;&lt;property id=&quot;20148&quot; value=&quot;5&quot;/&gt;&lt;property id=&quot;20300&quot; value=&quot;Slide 8&quot;/&gt;&lt;property id=&quot;20307&quot; value=&quot;260&quot;/&gt;&lt;/object&gt;&lt;object type=&quot;3&quot; unique_id=&quot;10011&quot;&gt;&lt;property id=&quot;20148&quot; value=&quot;5&quot;/&gt;&lt;property id=&quot;20300&quot; value=&quot;Slide 9&quot;/&gt;&lt;property id=&quot;20307&quot; value=&quot;261&quot;/&gt;&lt;/object&gt;&lt;object type=&quot;3&quot; unique_id=&quot;10012&quot;&gt;&lt;property id=&quot;20148&quot; value=&quot;5&quot;/&gt;&lt;property id=&quot;20300&quot; value=&quot;Slide 7&quot;/&gt;&lt;property id=&quot;20307&quot; value=&quot;269&quot;/&gt;&lt;/object&gt;&lt;object type=&quot;3&quot; unique_id=&quot;10013&quot;&gt;&lt;property id=&quot;20148&quot; value=&quot;5&quot;/&gt;&lt;property id=&quot;20300&quot; value=&quot;Slide 10&quot;/&gt;&lt;property id=&quot;20307&quot; value=&quot;262&quot;/&gt;&lt;/object&gt;&lt;object type=&quot;3&quot; unique_id=&quot;10015&quot;&gt;&lt;property id=&quot;20148&quot; value=&quot;5&quot;/&gt;&lt;property id=&quot;20300&quot; value=&quot;Slide 11&quot;/&gt;&lt;property id=&quot;20307&quot; value=&quot;263&quot;/&gt;&lt;/object&gt;&lt;object type=&quot;3&quot; unique_id=&quot;10016&quot;&gt;&lt;property id=&quot;20148&quot; value=&quot;5&quot;/&gt;&lt;property id=&quot;20300&quot; value=&quot;Slide 12&quot;/&gt;&lt;property id=&quot;20307&quot; value=&quot;264&quot;/&gt;&lt;/object&gt;&lt;object type=&quot;3&quot; unique_id=&quot;10017&quot;&gt;&lt;property id=&quot;20148&quot; value=&quot;5&quot;/&gt;&lt;property id=&quot;20300&quot; value=&quot;Slide 13&quot;/&gt;&lt;property id=&quot;20307&quot; value=&quot;265&quot;/&gt;&lt;/object&gt;&lt;object type=&quot;3&quot; unique_id=&quot;10018&quot;&gt;&lt;property id=&quot;20148&quot; value=&quot;5&quot;/&gt;&lt;property id=&quot;20300&quot; value=&quot;Slide 14&quot;/&gt;&lt;property id=&quot;20307&quot; value=&quot;266&quot;/&gt;&lt;/object&gt;&lt;object type=&quot;3&quot; unique_id=&quot;10019&quot;&gt;&lt;property id=&quot;20148&quot; value=&quot;5&quot;/&gt;&lt;property id=&quot;20300&quot; value=&quot;Slide 15&quot;/&gt;&lt;property id=&quot;20307&quot; value=&quot;26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</TotalTime>
  <Words>856</Words>
  <Application>Microsoft Office PowerPoint</Application>
  <PresentationFormat>On-screen Show (4:3)</PresentationFormat>
  <Paragraphs>153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Nicholas Lindley  Tami Moser  Hardeep Saluja  Keith Talley  Trisha Wald Jerome Wichert  Jonathan Woltz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Bryant, Brad</dc:creator>
  <cp:lastModifiedBy>Marci Grant</cp:lastModifiedBy>
  <cp:revision>78</cp:revision>
  <dcterms:created xsi:type="dcterms:W3CDTF">2013-11-15T14:38:39Z</dcterms:created>
  <dcterms:modified xsi:type="dcterms:W3CDTF">2013-11-22T16:03:03Z</dcterms:modified>
</cp:coreProperties>
</file>