
<file path=[Content_Types].xml><?xml version="1.0" encoding="utf-8"?>
<Types xmlns="http://schemas.openxmlformats.org/package/2006/content-types">
  <Default Extension="mp3" ContentType="audio/unknown"/>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75" r:id="rId3"/>
    <p:sldId id="258" r:id="rId4"/>
    <p:sldId id="260" r:id="rId5"/>
    <p:sldId id="262" r:id="rId6"/>
    <p:sldId id="263" r:id="rId7"/>
    <p:sldId id="274" r:id="rId8"/>
    <p:sldId id="264" r:id="rId9"/>
    <p:sldId id="261" r:id="rId10"/>
    <p:sldId id="265" r:id="rId11"/>
    <p:sldId id="266" r:id="rId12"/>
    <p:sldId id="267" r:id="rId13"/>
    <p:sldId id="268" r:id="rId14"/>
    <p:sldId id="269" r:id="rId15"/>
    <p:sldId id="270" r:id="rId16"/>
    <p:sldId id="271" r:id="rId17"/>
    <p:sldId id="273" r:id="rId18"/>
    <p:sldId id="272" r:id="rId19"/>
    <p:sldId id="276"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25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210193B-3BB1-4B7E-A355-86400E98187B}" type="datetimeFigureOut">
              <a:rPr lang="en-US" smtClean="0"/>
              <a:t>9/30/2013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134657-06E2-4A2E-9B0A-AFFAA7AC2F14}" type="slidenum">
              <a:rPr lang="en-US" smtClean="0"/>
              <a:t>‹#›</a:t>
            </a:fld>
            <a:endParaRPr lang="en-US"/>
          </a:p>
        </p:txBody>
      </p:sp>
    </p:spTree>
    <p:extLst>
      <p:ext uri="{BB962C8B-B14F-4D97-AF65-F5344CB8AC3E}">
        <p14:creationId xmlns:p14="http://schemas.microsoft.com/office/powerpoint/2010/main" val="5815460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134657-06E2-4A2E-9B0A-AFFAA7AC2F14}" type="slidenum">
              <a:rPr lang="en-US" smtClean="0"/>
              <a:t>2</a:t>
            </a:fld>
            <a:endParaRPr lang="en-US"/>
          </a:p>
        </p:txBody>
      </p:sp>
    </p:spTree>
    <p:extLst>
      <p:ext uri="{BB962C8B-B14F-4D97-AF65-F5344CB8AC3E}">
        <p14:creationId xmlns:p14="http://schemas.microsoft.com/office/powerpoint/2010/main" val="1796411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53D030A-246D-417D-972C-E84D48E5094A}" type="datetimeFigureOut">
              <a:rPr lang="en-US" smtClean="0"/>
              <a:t>9/30/2013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CE6608-9811-4996-B702-5D2AA72F7AAF}" type="slidenum">
              <a:rPr lang="en-US" smtClean="0"/>
              <a:t>‹#›</a:t>
            </a:fld>
            <a:endParaRPr lang="en-US" dirty="0"/>
          </a:p>
        </p:txBody>
      </p:sp>
    </p:spTree>
    <p:extLst>
      <p:ext uri="{BB962C8B-B14F-4D97-AF65-F5344CB8AC3E}">
        <p14:creationId xmlns:p14="http://schemas.microsoft.com/office/powerpoint/2010/main" val="1952947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3D030A-246D-417D-972C-E84D48E5094A}" type="datetimeFigureOut">
              <a:rPr lang="en-US" smtClean="0"/>
              <a:t>9/30/2013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CE6608-9811-4996-B702-5D2AA72F7AAF}" type="slidenum">
              <a:rPr lang="en-US" smtClean="0"/>
              <a:t>‹#›</a:t>
            </a:fld>
            <a:endParaRPr lang="en-US" dirty="0"/>
          </a:p>
        </p:txBody>
      </p:sp>
    </p:spTree>
    <p:extLst>
      <p:ext uri="{BB962C8B-B14F-4D97-AF65-F5344CB8AC3E}">
        <p14:creationId xmlns:p14="http://schemas.microsoft.com/office/powerpoint/2010/main" val="20274403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3D030A-246D-417D-972C-E84D48E5094A}" type="datetimeFigureOut">
              <a:rPr lang="en-US" smtClean="0"/>
              <a:t>9/30/2013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CE6608-9811-4996-B702-5D2AA72F7AAF}" type="slidenum">
              <a:rPr lang="en-US" smtClean="0"/>
              <a:t>‹#›</a:t>
            </a:fld>
            <a:endParaRPr lang="en-US" dirty="0"/>
          </a:p>
        </p:txBody>
      </p:sp>
    </p:spTree>
    <p:extLst>
      <p:ext uri="{BB962C8B-B14F-4D97-AF65-F5344CB8AC3E}">
        <p14:creationId xmlns:p14="http://schemas.microsoft.com/office/powerpoint/2010/main" val="1616961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3D030A-246D-417D-972C-E84D48E5094A}" type="datetimeFigureOut">
              <a:rPr lang="en-US" smtClean="0"/>
              <a:t>9/30/2013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CE6608-9811-4996-B702-5D2AA72F7AAF}" type="slidenum">
              <a:rPr lang="en-US" smtClean="0"/>
              <a:t>‹#›</a:t>
            </a:fld>
            <a:endParaRPr lang="en-US" dirty="0"/>
          </a:p>
        </p:txBody>
      </p:sp>
    </p:spTree>
    <p:extLst>
      <p:ext uri="{BB962C8B-B14F-4D97-AF65-F5344CB8AC3E}">
        <p14:creationId xmlns:p14="http://schemas.microsoft.com/office/powerpoint/2010/main" val="3709456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3D030A-246D-417D-972C-E84D48E5094A}" type="datetimeFigureOut">
              <a:rPr lang="en-US" smtClean="0"/>
              <a:t>9/30/2013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CE6608-9811-4996-B702-5D2AA72F7AAF}" type="slidenum">
              <a:rPr lang="en-US" smtClean="0"/>
              <a:t>‹#›</a:t>
            </a:fld>
            <a:endParaRPr lang="en-US" dirty="0"/>
          </a:p>
        </p:txBody>
      </p:sp>
    </p:spTree>
    <p:extLst>
      <p:ext uri="{BB962C8B-B14F-4D97-AF65-F5344CB8AC3E}">
        <p14:creationId xmlns:p14="http://schemas.microsoft.com/office/powerpoint/2010/main" val="680833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53D030A-246D-417D-972C-E84D48E5094A}" type="datetimeFigureOut">
              <a:rPr lang="en-US" smtClean="0"/>
              <a:t>9/30/2013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CE6608-9811-4996-B702-5D2AA72F7AAF}" type="slidenum">
              <a:rPr lang="en-US" smtClean="0"/>
              <a:t>‹#›</a:t>
            </a:fld>
            <a:endParaRPr lang="en-US" dirty="0"/>
          </a:p>
        </p:txBody>
      </p:sp>
    </p:spTree>
    <p:extLst>
      <p:ext uri="{BB962C8B-B14F-4D97-AF65-F5344CB8AC3E}">
        <p14:creationId xmlns:p14="http://schemas.microsoft.com/office/powerpoint/2010/main" val="3387553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53D030A-246D-417D-972C-E84D48E5094A}" type="datetimeFigureOut">
              <a:rPr lang="en-US" smtClean="0"/>
              <a:t>9/30/2013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1CE6608-9811-4996-B702-5D2AA72F7AAF}" type="slidenum">
              <a:rPr lang="en-US" smtClean="0"/>
              <a:t>‹#›</a:t>
            </a:fld>
            <a:endParaRPr lang="en-US" dirty="0"/>
          </a:p>
        </p:txBody>
      </p:sp>
    </p:spTree>
    <p:extLst>
      <p:ext uri="{BB962C8B-B14F-4D97-AF65-F5344CB8AC3E}">
        <p14:creationId xmlns:p14="http://schemas.microsoft.com/office/powerpoint/2010/main" val="1511215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53D030A-246D-417D-972C-E84D48E5094A}" type="datetimeFigureOut">
              <a:rPr lang="en-US" smtClean="0"/>
              <a:t>9/30/2013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1CE6608-9811-4996-B702-5D2AA72F7AAF}" type="slidenum">
              <a:rPr lang="en-US" smtClean="0"/>
              <a:t>‹#›</a:t>
            </a:fld>
            <a:endParaRPr lang="en-US" dirty="0"/>
          </a:p>
        </p:txBody>
      </p:sp>
    </p:spTree>
    <p:extLst>
      <p:ext uri="{BB962C8B-B14F-4D97-AF65-F5344CB8AC3E}">
        <p14:creationId xmlns:p14="http://schemas.microsoft.com/office/powerpoint/2010/main" val="1663354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3D030A-246D-417D-972C-E84D48E5094A}" type="datetimeFigureOut">
              <a:rPr lang="en-US" smtClean="0"/>
              <a:t>9/30/2013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1CE6608-9811-4996-B702-5D2AA72F7AAF}" type="slidenum">
              <a:rPr lang="en-US" smtClean="0"/>
              <a:t>‹#›</a:t>
            </a:fld>
            <a:endParaRPr lang="en-US" dirty="0"/>
          </a:p>
        </p:txBody>
      </p:sp>
    </p:spTree>
    <p:extLst>
      <p:ext uri="{BB962C8B-B14F-4D97-AF65-F5344CB8AC3E}">
        <p14:creationId xmlns:p14="http://schemas.microsoft.com/office/powerpoint/2010/main" val="1125839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3D030A-246D-417D-972C-E84D48E5094A}" type="datetimeFigureOut">
              <a:rPr lang="en-US" smtClean="0"/>
              <a:t>9/30/2013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CE6608-9811-4996-B702-5D2AA72F7AAF}" type="slidenum">
              <a:rPr lang="en-US" smtClean="0"/>
              <a:t>‹#›</a:t>
            </a:fld>
            <a:endParaRPr lang="en-US" dirty="0"/>
          </a:p>
        </p:txBody>
      </p:sp>
    </p:spTree>
    <p:extLst>
      <p:ext uri="{BB962C8B-B14F-4D97-AF65-F5344CB8AC3E}">
        <p14:creationId xmlns:p14="http://schemas.microsoft.com/office/powerpoint/2010/main" val="3678237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3D030A-246D-417D-972C-E84D48E5094A}" type="datetimeFigureOut">
              <a:rPr lang="en-US" smtClean="0"/>
              <a:t>9/30/2013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CE6608-9811-4996-B702-5D2AA72F7AAF}" type="slidenum">
              <a:rPr lang="en-US" smtClean="0"/>
              <a:t>‹#›</a:t>
            </a:fld>
            <a:endParaRPr lang="en-US" dirty="0"/>
          </a:p>
        </p:txBody>
      </p:sp>
    </p:spTree>
    <p:extLst>
      <p:ext uri="{BB962C8B-B14F-4D97-AF65-F5344CB8AC3E}">
        <p14:creationId xmlns:p14="http://schemas.microsoft.com/office/powerpoint/2010/main" val="544252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3D030A-246D-417D-972C-E84D48E5094A}" type="datetimeFigureOut">
              <a:rPr lang="en-US" smtClean="0"/>
              <a:t>9/30/2013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CE6608-9811-4996-B702-5D2AA72F7AAF}" type="slidenum">
              <a:rPr lang="en-US" smtClean="0"/>
              <a:t>‹#›</a:t>
            </a:fld>
            <a:endParaRPr lang="en-US" dirty="0"/>
          </a:p>
        </p:txBody>
      </p:sp>
    </p:spTree>
    <p:extLst>
      <p:ext uri="{BB962C8B-B14F-4D97-AF65-F5344CB8AC3E}">
        <p14:creationId xmlns:p14="http://schemas.microsoft.com/office/powerpoint/2010/main" val="1421652840"/>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p3"/><Relationship Id="rId1" Type="http://schemas.microsoft.com/office/2007/relationships/media" Target="../media/media1.mp3"/><Relationship Id="rId5" Type="http://schemas.openxmlformats.org/officeDocument/2006/relationships/image" Target="../media/image3.png"/><Relationship Id="rId4"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Southwestern Oklahoma State University</a:t>
            </a:r>
            <a:endParaRPr lang="en-US" dirty="0"/>
          </a:p>
        </p:txBody>
      </p:sp>
      <p:sp>
        <p:nvSpPr>
          <p:cNvPr id="3" name="Subtitle 2"/>
          <p:cNvSpPr>
            <a:spLocks noGrp="1"/>
          </p:cNvSpPr>
          <p:nvPr>
            <p:ph type="subTitle" idx="1"/>
          </p:nvPr>
        </p:nvSpPr>
        <p:spPr/>
        <p:txBody>
          <a:bodyPr/>
          <a:lstStyle/>
          <a:p>
            <a:r>
              <a:rPr lang="en-US" dirty="0" smtClean="0"/>
              <a:t>Strategic Planning</a:t>
            </a:r>
          </a:p>
          <a:p>
            <a:r>
              <a:rPr lang="en-US" dirty="0" smtClean="0"/>
              <a:t>Working Groups</a:t>
            </a:r>
          </a:p>
          <a:p>
            <a:r>
              <a:rPr lang="en-US" dirty="0" smtClean="0"/>
              <a:t>September 20, 2013</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56448" y="0"/>
            <a:ext cx="987552" cy="423672"/>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25107" y="5943600"/>
            <a:ext cx="914400" cy="914400"/>
          </a:xfrm>
          <a:prstGeom prst="rect">
            <a:avLst/>
          </a:prstGeom>
        </p:spPr>
      </p:pic>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508282"/>
            <a:ext cx="987552" cy="423672"/>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 cy="914400"/>
          </a:xfrm>
          <a:prstGeom prst="rect">
            <a:avLst/>
          </a:prstGeom>
        </p:spPr>
      </p:pic>
    </p:spTree>
    <p:extLst>
      <p:ext uri="{BB962C8B-B14F-4D97-AF65-F5344CB8AC3E}">
        <p14:creationId xmlns:p14="http://schemas.microsoft.com/office/powerpoint/2010/main" val="28005974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i="1" dirty="0" smtClean="0"/>
              <a:t/>
            </a:r>
            <a:br>
              <a:rPr lang="en-US" sz="2800" i="1" dirty="0" smtClean="0"/>
            </a:br>
            <a:r>
              <a:rPr lang="en-US" sz="2800" i="1" dirty="0"/>
              <a:t/>
            </a:r>
            <a:br>
              <a:rPr lang="en-US" sz="2800" i="1" dirty="0"/>
            </a:br>
            <a:r>
              <a:rPr lang="en-US" sz="2800" i="1" dirty="0" smtClean="0"/>
              <a:t/>
            </a:r>
            <a:br>
              <a:rPr lang="en-US" sz="2800" i="1" dirty="0" smtClean="0"/>
            </a:br>
            <a:r>
              <a:rPr lang="en-US" sz="2800" i="1" dirty="0" smtClean="0"/>
              <a:t>Strategic </a:t>
            </a:r>
            <a:br>
              <a:rPr lang="en-US" sz="2800" i="1" dirty="0" smtClean="0"/>
            </a:br>
            <a:r>
              <a:rPr lang="en-US" sz="2800" i="1" dirty="0" smtClean="0"/>
              <a:t>Goal </a:t>
            </a:r>
            <a:r>
              <a:rPr lang="en-US" sz="2800" i="1" dirty="0"/>
              <a:t>Two: </a:t>
            </a:r>
            <a:r>
              <a:rPr lang="en-US" sz="2800" dirty="0"/>
              <a:t/>
            </a:r>
            <a:br>
              <a:rPr lang="en-US" sz="2800" dirty="0"/>
            </a:br>
            <a:endParaRPr lang="en-US" sz="2800" dirty="0"/>
          </a:p>
        </p:txBody>
      </p:sp>
      <p:sp>
        <p:nvSpPr>
          <p:cNvPr id="3" name="Content Placeholder 2"/>
          <p:cNvSpPr>
            <a:spLocks noGrp="1"/>
          </p:cNvSpPr>
          <p:nvPr>
            <p:ph idx="1"/>
          </p:nvPr>
        </p:nvSpPr>
        <p:spPr/>
        <p:txBody>
          <a:bodyPr>
            <a:normAutofit fontScale="85000" lnSpcReduction="20000"/>
          </a:bodyPr>
          <a:lstStyle/>
          <a:p>
            <a:pPr marL="0" lvl="0" indent="0">
              <a:buNone/>
            </a:pPr>
            <a:r>
              <a:rPr lang="en-US" dirty="0" smtClean="0"/>
              <a:t>1. Establish </a:t>
            </a:r>
            <a:r>
              <a:rPr lang="en-US" dirty="0"/>
              <a:t>an interdisciplinary  </a:t>
            </a:r>
            <a:r>
              <a:rPr lang="en-US" dirty="0" smtClean="0"/>
              <a:t> honors </a:t>
            </a:r>
            <a:r>
              <a:rPr lang="en-US" dirty="0"/>
              <a:t>program that serves 200-250 students or 5% of SWOSU enrollment.</a:t>
            </a:r>
          </a:p>
          <a:p>
            <a:pPr marL="0" lvl="0" indent="0">
              <a:buNone/>
            </a:pPr>
            <a:r>
              <a:rPr lang="en-US" dirty="0" smtClean="0"/>
              <a:t>2. Have </a:t>
            </a:r>
            <a:r>
              <a:rPr lang="en-US" dirty="0"/>
              <a:t>a revised general education program to equip students for a rapidly evolving world.</a:t>
            </a:r>
          </a:p>
          <a:p>
            <a:pPr marL="0" lvl="0" indent="0">
              <a:buNone/>
            </a:pPr>
            <a:r>
              <a:rPr lang="en-US" dirty="0" smtClean="0"/>
              <a:t>3. Have </a:t>
            </a:r>
            <a:r>
              <a:rPr lang="en-US" dirty="0"/>
              <a:t>an academic environment that fosters innovation through experimentation with and adoption of “high impact” and the “best” educational practices</a:t>
            </a:r>
            <a:r>
              <a:rPr lang="en-US" dirty="0" smtClean="0"/>
              <a:t>.</a:t>
            </a:r>
          </a:p>
          <a:p>
            <a:pPr lvl="1">
              <a:buFont typeface="Wingdings" panose="05000000000000000000" pitchFamily="2" charset="2"/>
              <a:buChar char="v"/>
            </a:pPr>
            <a:r>
              <a:rPr lang="en-US" dirty="0"/>
              <a:t>Offer classes and have schedules that match the needs of both traditional and non-traditional students.</a:t>
            </a:r>
          </a:p>
          <a:p>
            <a:pPr marL="0" lvl="0" indent="0">
              <a:buNone/>
            </a:pPr>
            <a:endParaRPr lang="en-US" dirty="0"/>
          </a:p>
          <a:p>
            <a:endParaRPr lang="en-US" dirty="0"/>
          </a:p>
        </p:txBody>
      </p:sp>
      <p:sp>
        <p:nvSpPr>
          <p:cNvPr id="4" name="Text Placeholder 3"/>
          <p:cNvSpPr>
            <a:spLocks noGrp="1"/>
          </p:cNvSpPr>
          <p:nvPr>
            <p:ph type="body" sz="half" idx="2"/>
          </p:nvPr>
        </p:nvSpPr>
        <p:spPr/>
        <p:txBody>
          <a:bodyPr>
            <a:normAutofit lnSpcReduction="10000"/>
          </a:bodyPr>
          <a:lstStyle/>
          <a:p>
            <a:r>
              <a:rPr lang="en-US" sz="2400" b="1" dirty="0"/>
              <a:t>Focus on Academic Quality </a:t>
            </a:r>
            <a:endParaRPr lang="en-US" sz="2400" b="1" dirty="0" smtClean="0"/>
          </a:p>
          <a:p>
            <a:r>
              <a:rPr lang="en-US" sz="2400" b="1" dirty="0" smtClean="0"/>
              <a:t>through </a:t>
            </a:r>
            <a:r>
              <a:rPr lang="en-US" sz="2400" b="1" dirty="0"/>
              <a:t>accessible, innovative, </a:t>
            </a:r>
            <a:endParaRPr lang="en-US" sz="2400" b="1" dirty="0" smtClean="0"/>
          </a:p>
          <a:p>
            <a:r>
              <a:rPr lang="en-US" sz="2400" b="1" dirty="0" smtClean="0"/>
              <a:t>and </a:t>
            </a:r>
            <a:r>
              <a:rPr lang="en-US" sz="2400" b="1" dirty="0"/>
              <a:t>high quality academic </a:t>
            </a:r>
            <a:endParaRPr lang="en-US" sz="2400" b="1" dirty="0" smtClean="0"/>
          </a:p>
          <a:p>
            <a:r>
              <a:rPr lang="en-US" sz="2400" b="1" dirty="0" smtClean="0"/>
              <a:t>programs </a:t>
            </a:r>
            <a:r>
              <a:rPr lang="en-US" sz="2400" b="1" dirty="0"/>
              <a:t>that are based on </a:t>
            </a:r>
            <a:endParaRPr lang="en-US" sz="2400" b="1" dirty="0" smtClean="0"/>
          </a:p>
          <a:p>
            <a:r>
              <a:rPr lang="en-US" sz="2400" b="1" dirty="0" smtClean="0"/>
              <a:t>student </a:t>
            </a:r>
            <a:r>
              <a:rPr lang="en-US" sz="2400" b="1" dirty="0"/>
              <a:t>needs and those </a:t>
            </a:r>
            <a:endParaRPr lang="en-US" sz="2400" b="1" dirty="0" smtClean="0"/>
          </a:p>
          <a:p>
            <a:r>
              <a:rPr lang="en-US" sz="2400" b="1" dirty="0" smtClean="0"/>
              <a:t>of </a:t>
            </a:r>
            <a:r>
              <a:rPr lang="en-US" sz="2400" b="1" dirty="0"/>
              <a:t>the region and the state.</a:t>
            </a:r>
            <a:endParaRPr lang="en-US" sz="2400" dirty="0"/>
          </a:p>
          <a:p>
            <a:endParaRPr 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99500" y="6486525"/>
            <a:ext cx="444500" cy="37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383678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i="1" dirty="0"/>
              <a:t>Strategic </a:t>
            </a:r>
            <a:r>
              <a:rPr lang="en-US" sz="2800" i="1" dirty="0" smtClean="0"/>
              <a:t/>
            </a:r>
            <a:br>
              <a:rPr lang="en-US" sz="2800" i="1" dirty="0" smtClean="0"/>
            </a:br>
            <a:r>
              <a:rPr lang="en-US" sz="2800" i="1" dirty="0" smtClean="0"/>
              <a:t>Goal </a:t>
            </a:r>
            <a:r>
              <a:rPr lang="en-US" sz="2800" i="1" dirty="0"/>
              <a:t>Three: </a:t>
            </a:r>
            <a:r>
              <a:rPr lang="en-US" dirty="0"/>
              <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a:t>1.   Increase grant submissions and </a:t>
            </a:r>
            <a:r>
              <a:rPr lang="en-US" dirty="0" smtClean="0"/>
              <a:t>	awards </a:t>
            </a:r>
            <a:r>
              <a:rPr lang="en-US" dirty="0"/>
              <a:t>using the following </a:t>
            </a:r>
            <a:r>
              <a:rPr lang="en-US" dirty="0" smtClean="0"/>
              <a:t>	objectives</a:t>
            </a:r>
            <a:r>
              <a:rPr lang="en-US" dirty="0"/>
              <a:t>: </a:t>
            </a:r>
          </a:p>
          <a:p>
            <a:pPr lvl="1">
              <a:buFont typeface="Wingdings" panose="05000000000000000000" pitchFamily="2" charset="2"/>
              <a:buChar char="v"/>
            </a:pPr>
            <a:r>
              <a:rPr lang="en-US" dirty="0"/>
              <a:t>increase proposal submissions and grant writers by 50%; </a:t>
            </a:r>
          </a:p>
          <a:p>
            <a:pPr lvl="1">
              <a:buFont typeface="Wingdings" panose="05000000000000000000" pitchFamily="2" charset="2"/>
              <a:buChar char="v"/>
            </a:pPr>
            <a:r>
              <a:rPr lang="en-US" dirty="0"/>
              <a:t>increase funded proposals by 50% (annual revenue of $3,000,000); </a:t>
            </a:r>
          </a:p>
          <a:p>
            <a:pPr lvl="1">
              <a:buFont typeface="Wingdings" panose="05000000000000000000" pitchFamily="2" charset="2"/>
              <a:buChar char="v"/>
            </a:pPr>
            <a:r>
              <a:rPr lang="en-US" dirty="0"/>
              <a:t>install a system for successful grant writer recognition by 2015. </a:t>
            </a:r>
          </a:p>
          <a:p>
            <a:pPr marL="0" indent="0">
              <a:buNone/>
            </a:pPr>
            <a:r>
              <a:rPr lang="en-US" dirty="0"/>
              <a:t>2.   Increase Foundation Average Giving </a:t>
            </a:r>
            <a:endParaRPr lang="en-US" dirty="0" smtClean="0"/>
          </a:p>
          <a:p>
            <a:pPr lvl="1">
              <a:buFont typeface="Wingdings" panose="05000000000000000000" pitchFamily="2" charset="2"/>
              <a:buChar char="v"/>
            </a:pPr>
            <a:r>
              <a:rPr lang="en-US" dirty="0" smtClean="0"/>
              <a:t>by </a:t>
            </a:r>
            <a:r>
              <a:rPr lang="en-US" dirty="0"/>
              <a:t>10% each year for next 5 years, </a:t>
            </a:r>
            <a:endParaRPr lang="en-US" dirty="0" smtClean="0"/>
          </a:p>
          <a:p>
            <a:pPr lvl="1">
              <a:buFont typeface="Wingdings" panose="05000000000000000000" pitchFamily="2" charset="2"/>
              <a:buChar char="v"/>
            </a:pPr>
            <a:r>
              <a:rPr lang="en-US" dirty="0" smtClean="0"/>
              <a:t>increasing </a:t>
            </a:r>
            <a:r>
              <a:rPr lang="en-US" dirty="0"/>
              <a:t>annual giving from $1,129,447 to $1,818,987 by 2017. </a:t>
            </a:r>
          </a:p>
          <a:p>
            <a:pPr marL="0" indent="0">
              <a:buNone/>
            </a:pPr>
            <a:r>
              <a:rPr lang="en-US" dirty="0"/>
              <a:t>3.   Increase tuition and fee revenue by: </a:t>
            </a:r>
          </a:p>
          <a:p>
            <a:pPr lvl="1">
              <a:buFont typeface="Wingdings" panose="05000000000000000000" pitchFamily="2" charset="2"/>
              <a:buChar char="v"/>
            </a:pPr>
            <a:r>
              <a:rPr lang="en-US" dirty="0"/>
              <a:t>Recruiting and retaining international student enrollment by 5% FTE; </a:t>
            </a:r>
          </a:p>
          <a:p>
            <a:pPr lvl="1">
              <a:buFont typeface="Wingdings" panose="05000000000000000000" pitchFamily="2" charset="2"/>
              <a:buChar char="v"/>
            </a:pPr>
            <a:r>
              <a:rPr lang="en-US" dirty="0"/>
              <a:t>Implement and enforce a revised non-resident fee structure; </a:t>
            </a:r>
          </a:p>
          <a:p>
            <a:pPr lvl="1">
              <a:buFont typeface="Wingdings" panose="05000000000000000000" pitchFamily="2" charset="2"/>
              <a:buChar char="v"/>
            </a:pPr>
            <a:r>
              <a:rPr lang="en-US" dirty="0"/>
              <a:t>Implement Sports Junior Varsity teams; </a:t>
            </a:r>
          </a:p>
          <a:p>
            <a:pPr lvl="1">
              <a:buFont typeface="Wingdings" panose="05000000000000000000" pitchFamily="2" charset="2"/>
              <a:buChar char="v"/>
            </a:pPr>
            <a:r>
              <a:rPr lang="en-US" dirty="0"/>
              <a:t>Implement educational partnerships </a:t>
            </a:r>
          </a:p>
          <a:p>
            <a:endParaRPr lang="en-US" dirty="0"/>
          </a:p>
        </p:txBody>
      </p:sp>
      <p:sp>
        <p:nvSpPr>
          <p:cNvPr id="4" name="Text Placeholder 3"/>
          <p:cNvSpPr>
            <a:spLocks noGrp="1"/>
          </p:cNvSpPr>
          <p:nvPr>
            <p:ph type="body" sz="half" idx="2"/>
          </p:nvPr>
        </p:nvSpPr>
        <p:spPr/>
        <p:txBody>
          <a:bodyPr>
            <a:normAutofit/>
          </a:bodyPr>
          <a:lstStyle/>
          <a:p>
            <a:r>
              <a:rPr lang="en-US" sz="3600" b="1" dirty="0"/>
              <a:t>Focus on </a:t>
            </a:r>
            <a:r>
              <a:rPr lang="en-US" sz="3600" b="1" dirty="0" smtClean="0"/>
              <a:t>Resources</a:t>
            </a:r>
          </a:p>
          <a:p>
            <a:r>
              <a:rPr lang="en-US" sz="3600" b="1" dirty="0" smtClean="0"/>
              <a:t>to </a:t>
            </a:r>
            <a:r>
              <a:rPr lang="en-US" sz="3600" b="1" dirty="0"/>
              <a:t>expand </a:t>
            </a:r>
            <a:endParaRPr lang="en-US" sz="3600" b="1" dirty="0" smtClean="0"/>
          </a:p>
          <a:p>
            <a:r>
              <a:rPr lang="en-US" sz="3600" b="1" dirty="0" smtClean="0"/>
              <a:t>and </a:t>
            </a:r>
            <a:r>
              <a:rPr lang="en-US" sz="3600" b="1" dirty="0"/>
              <a:t>diversify the revenue base of SWOSU.</a:t>
            </a:r>
            <a:endParaRPr lang="en-US" sz="3600" dirty="0"/>
          </a:p>
          <a:p>
            <a:endParaRPr lang="en-US" sz="2800" dirty="0"/>
          </a:p>
        </p:txBody>
      </p:sp>
      <p:pic>
        <p:nvPicPr>
          <p:cNvPr id="717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486525"/>
            <a:ext cx="444500" cy="37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512089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a:t>Strategic </a:t>
            </a:r>
            <a:r>
              <a:rPr lang="en-US" sz="2800" dirty="0" smtClean="0"/>
              <a:t/>
            </a:r>
            <a:br>
              <a:rPr lang="en-US" sz="2800" dirty="0" smtClean="0"/>
            </a:br>
            <a:r>
              <a:rPr lang="en-US" sz="2800" dirty="0" smtClean="0"/>
              <a:t>Goal Four: </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pPr marL="0" lvl="0" indent="0">
              <a:buNone/>
            </a:pPr>
            <a:r>
              <a:rPr lang="en-US" dirty="0" smtClean="0"/>
              <a:t>1. SWOSU </a:t>
            </a:r>
            <a:r>
              <a:rPr lang="en-US" dirty="0"/>
              <a:t>will develop and maintain a comprehensive staff compensation program that consists of utilizing a combination of market comparisons and job evaluation methodologies. </a:t>
            </a:r>
          </a:p>
          <a:p>
            <a:pPr marL="0" lvl="0" indent="0">
              <a:buNone/>
            </a:pPr>
            <a:r>
              <a:rPr lang="en-US" dirty="0" smtClean="0"/>
              <a:t>2. SWOSU </a:t>
            </a:r>
            <a:r>
              <a:rPr lang="en-US" dirty="0"/>
              <a:t>will institute yearly faculty and staff salaries increases in order to obtain and maintain 90% of the CUPA average.</a:t>
            </a:r>
          </a:p>
          <a:p>
            <a:pPr marL="0" lvl="0" indent="0">
              <a:buNone/>
            </a:pPr>
            <a:r>
              <a:rPr lang="en-US" dirty="0" smtClean="0"/>
              <a:t>3. SWOSU </a:t>
            </a:r>
            <a:r>
              <a:rPr lang="en-US" dirty="0"/>
              <a:t>will phase-in a comprehensive Health and Wellness program.</a:t>
            </a:r>
          </a:p>
        </p:txBody>
      </p:sp>
      <p:sp>
        <p:nvSpPr>
          <p:cNvPr id="4" name="Text Placeholder 3"/>
          <p:cNvSpPr>
            <a:spLocks noGrp="1"/>
          </p:cNvSpPr>
          <p:nvPr>
            <p:ph type="body" sz="half" idx="2"/>
          </p:nvPr>
        </p:nvSpPr>
        <p:spPr/>
        <p:txBody>
          <a:bodyPr>
            <a:normAutofit lnSpcReduction="10000"/>
          </a:bodyPr>
          <a:lstStyle/>
          <a:p>
            <a:r>
              <a:rPr lang="en-US" sz="2800" b="1" dirty="0"/>
              <a:t>Focus on </a:t>
            </a:r>
            <a:r>
              <a:rPr lang="en-US" sz="2800" b="1" dirty="0" smtClean="0"/>
              <a:t>enhancement</a:t>
            </a:r>
          </a:p>
          <a:p>
            <a:r>
              <a:rPr lang="en-US" sz="2800" b="1" dirty="0" smtClean="0"/>
              <a:t>of </a:t>
            </a:r>
            <a:r>
              <a:rPr lang="en-US" sz="2800" b="1" dirty="0"/>
              <a:t>the quality of life of Faculty, Staff, &amp; Administration to attract and retain the best and brightest for serving our students. </a:t>
            </a:r>
            <a:endParaRPr lang="en-US" sz="2800" dirty="0"/>
          </a:p>
          <a:p>
            <a:endParaRPr lang="en-US" sz="2000"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99500" y="6468879"/>
            <a:ext cx="444500" cy="37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271024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i="1" dirty="0" smtClean="0"/>
              <a:t>Strategic</a:t>
            </a:r>
            <a:br>
              <a:rPr lang="en-US" sz="3200" i="1" dirty="0" smtClean="0"/>
            </a:br>
            <a:r>
              <a:rPr lang="en-US" sz="3200" i="1" dirty="0" smtClean="0"/>
              <a:t>Goal Five: </a:t>
            </a:r>
            <a:endParaRPr lang="en-US" sz="3200" dirty="0"/>
          </a:p>
        </p:txBody>
      </p:sp>
      <p:sp>
        <p:nvSpPr>
          <p:cNvPr id="3" name="Content Placeholder 2"/>
          <p:cNvSpPr>
            <a:spLocks noGrp="1"/>
          </p:cNvSpPr>
          <p:nvPr>
            <p:ph idx="1"/>
          </p:nvPr>
        </p:nvSpPr>
        <p:spPr/>
        <p:txBody>
          <a:bodyPr>
            <a:normAutofit fontScale="47500" lnSpcReduction="20000"/>
          </a:bodyPr>
          <a:lstStyle/>
          <a:p>
            <a:pPr marL="0" lvl="0" indent="0">
              <a:buNone/>
            </a:pPr>
            <a:r>
              <a:rPr lang="en-US" dirty="0" smtClean="0"/>
              <a:t>1. Increase </a:t>
            </a:r>
            <a:r>
              <a:rPr lang="en-US" dirty="0"/>
              <a:t>enrollment on the Sayre Campus by 75 students over the next five years. (15 students per year, or about a 2% annual </a:t>
            </a:r>
            <a:r>
              <a:rPr lang="en-US" dirty="0" smtClean="0"/>
              <a:t>increase).</a:t>
            </a:r>
          </a:p>
          <a:p>
            <a:pPr marL="0" lvl="0" indent="0">
              <a:buNone/>
            </a:pPr>
            <a:endParaRPr lang="en-US" dirty="0" smtClean="0"/>
          </a:p>
          <a:p>
            <a:pPr marL="0" indent="0">
              <a:buNone/>
            </a:pPr>
            <a:r>
              <a:rPr lang="en-US" dirty="0" smtClean="0"/>
              <a:t>2.  Create </a:t>
            </a:r>
            <a:r>
              <a:rPr lang="en-US" dirty="0"/>
              <a:t>integration of the SWOSU Weatherford and  </a:t>
            </a:r>
            <a:r>
              <a:rPr lang="en-US" dirty="0" smtClean="0"/>
              <a:t>                Sayre </a:t>
            </a:r>
            <a:r>
              <a:rPr lang="en-US" dirty="0"/>
              <a:t>campuses</a:t>
            </a:r>
            <a:r>
              <a:rPr lang="en-US" dirty="0" smtClean="0"/>
              <a:t>.</a:t>
            </a:r>
            <a:endParaRPr lang="en-US" dirty="0"/>
          </a:p>
          <a:p>
            <a:pPr marL="514350" lvl="0" indent="-514350">
              <a:buFont typeface="+mj-lt"/>
              <a:buAutoNum type="arabicPeriod"/>
            </a:pPr>
            <a:endParaRPr lang="en-US" dirty="0" smtClean="0"/>
          </a:p>
          <a:p>
            <a:pPr lvl="0">
              <a:buFont typeface="Wingdings" panose="05000000000000000000" pitchFamily="2" charset="2"/>
              <a:buChar char="v"/>
            </a:pPr>
            <a:r>
              <a:rPr lang="en-US" dirty="0" smtClean="0"/>
              <a:t>Increase communication </a:t>
            </a:r>
            <a:r>
              <a:rPr lang="en-US" dirty="0"/>
              <a:t>and collaboration between academic units and offices on the Sayre and Weatherford Campuses in terms of textbooks, teaching methods, and syllabi for General Education courses.  </a:t>
            </a:r>
          </a:p>
          <a:p>
            <a:pPr>
              <a:buFont typeface="Wingdings" panose="05000000000000000000" pitchFamily="2" charset="2"/>
              <a:buChar char="v"/>
            </a:pPr>
            <a:r>
              <a:rPr lang="en-US" dirty="0" smtClean="0"/>
              <a:t>Each </a:t>
            </a:r>
            <a:r>
              <a:rPr lang="en-US" dirty="0"/>
              <a:t>academic department on the Weatherford campus will send a representative to Sayre once per year to speak to classes in their discipline or make a presentation on majors available on the Weatherford campus and careers in their field</a:t>
            </a:r>
            <a:r>
              <a:rPr lang="en-US" dirty="0" smtClean="0"/>
              <a:t>.</a:t>
            </a:r>
          </a:p>
          <a:p>
            <a:pPr>
              <a:buFont typeface="Wingdings" panose="05000000000000000000" pitchFamily="2" charset="2"/>
              <a:buChar char="v"/>
            </a:pPr>
            <a:r>
              <a:rPr lang="en-US" dirty="0" smtClean="0"/>
              <a:t>Develop </a:t>
            </a:r>
            <a:r>
              <a:rPr lang="en-US" dirty="0"/>
              <a:t>a transfer day event for SWOSU-Sayre students, transporting them to the Weatherford campus, attending workshops to acclimate them to the Weatherford campus and culminating with either a cultural or athletic event.</a:t>
            </a:r>
          </a:p>
          <a:p>
            <a:pPr lvl="0">
              <a:buFont typeface="Wingdings" panose="05000000000000000000" pitchFamily="2" charset="2"/>
              <a:buChar char="v"/>
            </a:pPr>
            <a:r>
              <a:rPr lang="en-US" dirty="0" smtClean="0"/>
              <a:t>Offer </a:t>
            </a:r>
            <a:r>
              <a:rPr lang="en-US" dirty="0"/>
              <a:t>transportation to students interested in attending Panorama events, homecoming parade and games, etc</a:t>
            </a:r>
            <a:r>
              <a:rPr lang="en-US" dirty="0" smtClean="0"/>
              <a:t>.</a:t>
            </a:r>
          </a:p>
          <a:p>
            <a:pPr>
              <a:buFont typeface="Wingdings" panose="05000000000000000000" pitchFamily="2" charset="2"/>
              <a:buChar char="v"/>
            </a:pPr>
            <a:r>
              <a:rPr lang="en-US" dirty="0"/>
              <a:t>Designate scholarships for Sayre students who transfer to Weatherford so that there is a guaranteed pool of money for students who choose to continue their education in Weatherford.</a:t>
            </a:r>
          </a:p>
          <a:p>
            <a:pPr lvl="0">
              <a:buFont typeface="Wingdings" panose="05000000000000000000" pitchFamily="2" charset="2"/>
              <a:buChar char="v"/>
            </a:pPr>
            <a:endParaRPr lang="en-US" dirty="0"/>
          </a:p>
          <a:p>
            <a:pPr marL="0" indent="0">
              <a:buNone/>
            </a:pPr>
            <a:endParaRPr lang="en-US" dirty="0"/>
          </a:p>
        </p:txBody>
      </p:sp>
      <p:sp>
        <p:nvSpPr>
          <p:cNvPr id="4" name="Text Placeholder 3"/>
          <p:cNvSpPr>
            <a:spLocks noGrp="1"/>
          </p:cNvSpPr>
          <p:nvPr>
            <p:ph type="body" sz="half" idx="2"/>
          </p:nvPr>
        </p:nvSpPr>
        <p:spPr/>
        <p:txBody>
          <a:bodyPr>
            <a:normAutofit/>
          </a:bodyPr>
          <a:lstStyle/>
          <a:p>
            <a:r>
              <a:rPr lang="en-US" sz="3600" b="1" dirty="0"/>
              <a:t>Focus on the Sayre Campus so that it is fully integrated into the overall University.</a:t>
            </a:r>
            <a:endParaRPr lang="en-US" sz="3600"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99500" y="6500611"/>
            <a:ext cx="444500" cy="37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138162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FIVE: CONTINUED</a:t>
            </a:r>
            <a:endParaRPr lang="en-US" dirty="0"/>
          </a:p>
        </p:txBody>
      </p:sp>
      <p:sp>
        <p:nvSpPr>
          <p:cNvPr id="3" name="Content Placeholder 2"/>
          <p:cNvSpPr>
            <a:spLocks noGrp="1"/>
          </p:cNvSpPr>
          <p:nvPr>
            <p:ph idx="1"/>
          </p:nvPr>
        </p:nvSpPr>
        <p:spPr/>
        <p:txBody>
          <a:bodyPr>
            <a:normAutofit fontScale="70000" lnSpcReduction="20000"/>
          </a:bodyPr>
          <a:lstStyle/>
          <a:p>
            <a:pPr marL="0" lvl="0" indent="0">
              <a:buNone/>
            </a:pPr>
            <a:endParaRPr lang="en-US" dirty="0"/>
          </a:p>
          <a:p>
            <a:pPr marL="0" lvl="0" indent="0">
              <a:buNone/>
            </a:pPr>
            <a:r>
              <a:rPr lang="en-US" dirty="0" smtClean="0"/>
              <a:t>3. Evaluation </a:t>
            </a:r>
            <a:r>
              <a:rPr lang="en-US" dirty="0"/>
              <a:t>&amp; Improvement of the physical plant on the Sayre Campus</a:t>
            </a:r>
          </a:p>
          <a:p>
            <a:pPr>
              <a:buFont typeface="Wingdings" panose="05000000000000000000" pitchFamily="2" charset="2"/>
              <a:buChar char="v"/>
            </a:pPr>
            <a:r>
              <a:rPr lang="en-US" dirty="0" smtClean="0"/>
              <a:t>Schedule maintenance </a:t>
            </a:r>
            <a:r>
              <a:rPr lang="en-US" dirty="0"/>
              <a:t>visits from the Weatherford Physical Plant, 1-2 days per month for electrical, plumbing or general </a:t>
            </a:r>
            <a:r>
              <a:rPr lang="en-US" dirty="0" smtClean="0"/>
              <a:t>repairs</a:t>
            </a:r>
          </a:p>
          <a:p>
            <a:pPr>
              <a:buFont typeface="Wingdings" panose="05000000000000000000" pitchFamily="2" charset="2"/>
              <a:buChar char="v"/>
            </a:pPr>
            <a:endParaRPr lang="en-US" dirty="0"/>
          </a:p>
          <a:p>
            <a:pPr>
              <a:buFont typeface="Wingdings" panose="05000000000000000000" pitchFamily="2" charset="2"/>
              <a:buChar char="v"/>
            </a:pPr>
            <a:r>
              <a:rPr lang="en-US" dirty="0" smtClean="0"/>
              <a:t>Provide </a:t>
            </a:r>
            <a:r>
              <a:rPr lang="en-US" dirty="0"/>
              <a:t>a unified look with the Weatherford campus by updating signage to match the Weatherford campus and landscaping details, such as cannas</a:t>
            </a:r>
            <a:r>
              <a:rPr lang="en-US" dirty="0" smtClean="0"/>
              <a:t>.</a:t>
            </a:r>
          </a:p>
          <a:p>
            <a:pPr marL="0" indent="0">
              <a:buNone/>
            </a:pPr>
            <a:endParaRPr lang="en-US" dirty="0"/>
          </a:p>
          <a:p>
            <a:pPr>
              <a:buFont typeface="Wingdings" panose="05000000000000000000" pitchFamily="2" charset="2"/>
              <a:buChar char="v"/>
            </a:pPr>
            <a:r>
              <a:rPr lang="en-US" dirty="0" smtClean="0"/>
              <a:t>Reevaluate </a:t>
            </a:r>
            <a:r>
              <a:rPr lang="en-US" dirty="0"/>
              <a:t>building usage and needs and re-purpose as needed</a:t>
            </a:r>
            <a:r>
              <a:rPr lang="en-US" dirty="0" smtClean="0"/>
              <a:t>.</a:t>
            </a:r>
          </a:p>
          <a:p>
            <a:pPr marL="0" indent="0">
              <a:buNone/>
            </a:pPr>
            <a:endParaRPr lang="en-US" dirty="0"/>
          </a:p>
          <a:p>
            <a:pPr>
              <a:buFont typeface="Wingdings" panose="05000000000000000000" pitchFamily="2" charset="2"/>
              <a:buChar char="v"/>
            </a:pPr>
            <a:r>
              <a:rPr lang="en-US" dirty="0" smtClean="0"/>
              <a:t>Increase </a:t>
            </a:r>
            <a:r>
              <a:rPr lang="en-US" dirty="0"/>
              <a:t>dialogue between the leaders of the City of Sayre, public schools, and community to form more cooperative alliances. </a:t>
            </a:r>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99500" y="0"/>
            <a:ext cx="444500" cy="37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226658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i="1" dirty="0"/>
              <a:t>Strategic </a:t>
            </a:r>
            <a:r>
              <a:rPr lang="en-US" sz="3200" i="1" dirty="0" smtClean="0"/>
              <a:t/>
            </a:r>
            <a:br>
              <a:rPr lang="en-US" sz="3200" i="1" dirty="0" smtClean="0"/>
            </a:br>
            <a:r>
              <a:rPr lang="en-US" sz="3200" i="1" dirty="0" smtClean="0"/>
              <a:t>Goal Six: </a:t>
            </a:r>
            <a:endParaRPr lang="en-US" sz="3200" dirty="0"/>
          </a:p>
        </p:txBody>
      </p:sp>
      <p:sp>
        <p:nvSpPr>
          <p:cNvPr id="3" name="Content Placeholder 2"/>
          <p:cNvSpPr>
            <a:spLocks noGrp="1"/>
          </p:cNvSpPr>
          <p:nvPr>
            <p:ph idx="1"/>
          </p:nvPr>
        </p:nvSpPr>
        <p:spPr/>
        <p:txBody>
          <a:bodyPr>
            <a:normAutofit fontScale="32500" lnSpcReduction="20000"/>
          </a:bodyPr>
          <a:lstStyle/>
          <a:p>
            <a:pPr marL="514350" lvl="0" indent="-514350">
              <a:buFont typeface="+mj-lt"/>
              <a:buAutoNum type="arabicPeriod"/>
            </a:pPr>
            <a:r>
              <a:rPr lang="en-US" sz="4900" dirty="0"/>
              <a:t>A 100%, four year upgrade cycle of identified computers on the Weatherford and Sayre campuses.  </a:t>
            </a:r>
            <a:endParaRPr lang="en-US" sz="4900" dirty="0" smtClean="0"/>
          </a:p>
          <a:p>
            <a:pPr marL="514350" lvl="0" indent="-514350">
              <a:buFont typeface="+mj-lt"/>
              <a:buAutoNum type="arabicPeriod"/>
            </a:pPr>
            <a:endParaRPr lang="en-US" sz="4900" dirty="0"/>
          </a:p>
          <a:p>
            <a:pPr marL="514350" lvl="0" indent="-514350">
              <a:buFont typeface="+mj-lt"/>
              <a:buAutoNum type="arabicPeriod"/>
            </a:pPr>
            <a:r>
              <a:rPr lang="en-US" sz="4900" dirty="0"/>
              <a:t>Increased technology staffing and support on the Weatherford and Sayre campuses. </a:t>
            </a:r>
            <a:endParaRPr lang="en-US" sz="4900" dirty="0" smtClean="0"/>
          </a:p>
          <a:p>
            <a:pPr marL="514350" lvl="0" indent="-514350">
              <a:buFont typeface="+mj-lt"/>
              <a:buAutoNum type="arabicPeriod"/>
            </a:pPr>
            <a:endParaRPr lang="en-US" sz="4900" dirty="0" smtClean="0"/>
          </a:p>
          <a:p>
            <a:pPr lvl="1">
              <a:buFont typeface="Wingdings" panose="05000000000000000000" pitchFamily="2" charset="2"/>
              <a:buChar char="v"/>
            </a:pPr>
            <a:r>
              <a:rPr lang="en-US" sz="4500" dirty="0" smtClean="0"/>
              <a:t>A </a:t>
            </a:r>
            <a:r>
              <a:rPr lang="en-US" sz="4500" dirty="0"/>
              <a:t>consistent 90% of all SWOSU administrators and staff satisfied with the ease of data mining and learning analytics at the university</a:t>
            </a:r>
            <a:r>
              <a:rPr lang="en-US" sz="4500" dirty="0" smtClean="0"/>
              <a:t>.</a:t>
            </a:r>
          </a:p>
          <a:p>
            <a:pPr marL="514350" lvl="0" indent="-514350">
              <a:buFont typeface="+mj-lt"/>
              <a:buAutoNum type="arabicPeriod"/>
            </a:pPr>
            <a:endParaRPr lang="en-US" sz="4900" dirty="0"/>
          </a:p>
          <a:p>
            <a:pPr lvl="1">
              <a:buFont typeface="Wingdings" panose="05000000000000000000" pitchFamily="2" charset="2"/>
              <a:buChar char="v"/>
            </a:pPr>
            <a:r>
              <a:rPr lang="en-US" sz="4500" dirty="0"/>
              <a:t>90% of all students satisfied with the online student services they receive at SWOSU</a:t>
            </a:r>
            <a:r>
              <a:rPr lang="en-US" sz="4500" dirty="0" smtClean="0"/>
              <a:t>.</a:t>
            </a:r>
          </a:p>
          <a:p>
            <a:pPr marL="514350" lvl="0" indent="-514350">
              <a:buFont typeface="+mj-lt"/>
              <a:buAutoNum type="arabicPeriod"/>
            </a:pPr>
            <a:endParaRPr lang="en-US" sz="4900" dirty="0" smtClean="0"/>
          </a:p>
          <a:p>
            <a:pPr lvl="1">
              <a:buFont typeface="Wingdings" panose="05000000000000000000" pitchFamily="2" charset="2"/>
              <a:buChar char="v"/>
            </a:pPr>
            <a:r>
              <a:rPr lang="en-US" sz="4500" dirty="0" smtClean="0"/>
              <a:t>90</a:t>
            </a:r>
            <a:r>
              <a:rPr lang="en-US" sz="4500" dirty="0"/>
              <a:t>% of all faculty, staff, and administrative members satisfied that their training needs for office technology, classroom technology, and distance learning technology are being effectively met at SWOSU</a:t>
            </a:r>
            <a:r>
              <a:rPr lang="en-US" sz="4500" dirty="0" smtClean="0"/>
              <a:t>.</a:t>
            </a:r>
          </a:p>
          <a:p>
            <a:pPr marL="514350" lvl="0" indent="-514350">
              <a:buFont typeface="+mj-lt"/>
              <a:buAutoNum type="arabicPeriod"/>
            </a:pPr>
            <a:endParaRPr lang="en-US" sz="4900" dirty="0" smtClean="0"/>
          </a:p>
          <a:p>
            <a:pPr marL="514350" lvl="0" indent="-514350">
              <a:buFont typeface="+mj-lt"/>
              <a:buAutoNum type="arabicPeriod"/>
            </a:pPr>
            <a:r>
              <a:rPr lang="en-US" sz="4900" dirty="0" smtClean="0"/>
              <a:t>Reduced </a:t>
            </a:r>
            <a:r>
              <a:rPr lang="en-US" sz="4900" dirty="0"/>
              <a:t>software licensing costs for the university without sacrificing operability or functionality, and cost savings reallocated to provide financial support for other technology initiatives.</a:t>
            </a:r>
          </a:p>
          <a:p>
            <a:pPr marL="0" indent="0">
              <a:buNone/>
            </a:pPr>
            <a:endParaRPr lang="en-US" dirty="0"/>
          </a:p>
        </p:txBody>
      </p:sp>
      <p:sp>
        <p:nvSpPr>
          <p:cNvPr id="4" name="Text Placeholder 3"/>
          <p:cNvSpPr>
            <a:spLocks noGrp="1"/>
          </p:cNvSpPr>
          <p:nvPr>
            <p:ph type="body" sz="half" idx="2"/>
          </p:nvPr>
        </p:nvSpPr>
        <p:spPr/>
        <p:txBody>
          <a:bodyPr>
            <a:normAutofit/>
          </a:bodyPr>
          <a:lstStyle/>
          <a:p>
            <a:r>
              <a:rPr lang="en-US" sz="3200" b="1" dirty="0"/>
              <a:t>Focus on optimizing technology to meet the educational and administrative needs of SWOSU.</a:t>
            </a:r>
            <a:endParaRPr lang="en-US" sz="3200" dirty="0"/>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13470" y="6477099"/>
            <a:ext cx="444500" cy="37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884830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SWOSU WORKING GROUPS</a:t>
            </a:r>
            <a:endParaRPr lang="en-US" dirty="0"/>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v"/>
            </a:pPr>
            <a:r>
              <a:rPr lang="en-US" dirty="0" smtClean="0"/>
              <a:t>SELECT CO-CHAIRS</a:t>
            </a:r>
          </a:p>
          <a:p>
            <a:pPr>
              <a:buFont typeface="Wingdings" panose="05000000000000000000" pitchFamily="2" charset="2"/>
              <a:buChar char="v"/>
            </a:pPr>
            <a:r>
              <a:rPr lang="en-US" dirty="0" smtClean="0"/>
              <a:t>HOW DOES EACH INITIATIVE NEED TO BE CHANGED/UPDATED AND/OR FURTHER DIVIDED INTO SUB-PARTS FOR FURTHER ANALYSES?</a:t>
            </a:r>
          </a:p>
          <a:p>
            <a:pPr>
              <a:buFont typeface="Wingdings" panose="05000000000000000000" pitchFamily="2" charset="2"/>
              <a:buChar char="v"/>
            </a:pPr>
            <a:r>
              <a:rPr lang="en-US" dirty="0" smtClean="0"/>
              <a:t>WHAT IS THE REASON FOR THE DIRECTION/SELECTION OF A NEW INITIATIVE?</a:t>
            </a:r>
          </a:p>
          <a:p>
            <a:pPr>
              <a:buFont typeface="Wingdings" panose="05000000000000000000" pitchFamily="2" charset="2"/>
              <a:buChar char="v"/>
            </a:pPr>
            <a:r>
              <a:rPr lang="en-US" dirty="0" smtClean="0"/>
              <a:t>HOW DO THE INITIATIVES SUPPORT THE GOAL?</a:t>
            </a:r>
          </a:p>
          <a:p>
            <a:pPr>
              <a:buFont typeface="Wingdings" panose="05000000000000000000" pitchFamily="2" charset="2"/>
              <a:buChar char="v"/>
            </a:pPr>
            <a:endParaRPr lang="en-US" dirty="0"/>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99500" y="6486525"/>
            <a:ext cx="444500" cy="37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939591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SWOSU WORKING GROUPS-CONT.</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v"/>
            </a:pPr>
            <a:r>
              <a:rPr lang="en-US" dirty="0"/>
              <a:t>WHAT IS THE COST OF EACH INITIATIVE OR SUB-INITIATIVE?</a:t>
            </a:r>
          </a:p>
          <a:p>
            <a:pPr>
              <a:buFont typeface="Wingdings" panose="05000000000000000000" pitchFamily="2" charset="2"/>
              <a:buChar char="v"/>
            </a:pPr>
            <a:r>
              <a:rPr lang="en-US" dirty="0"/>
              <a:t>WHAT IS THE ANTICIPATED FUNDING SOURCE?</a:t>
            </a:r>
          </a:p>
          <a:p>
            <a:pPr>
              <a:buFont typeface="Wingdings" panose="05000000000000000000" pitchFamily="2" charset="2"/>
              <a:buChar char="v"/>
            </a:pPr>
            <a:r>
              <a:rPr lang="en-US" dirty="0"/>
              <a:t>WHO ON THE WORK TEAM IS INVESTIGATING?</a:t>
            </a:r>
          </a:p>
          <a:p>
            <a:pPr>
              <a:buFont typeface="Wingdings" panose="05000000000000000000" pitchFamily="2" charset="2"/>
              <a:buChar char="v"/>
            </a:pPr>
            <a:r>
              <a:rPr lang="en-US" dirty="0"/>
              <a:t>WHAT IS THE TIMELINE FOR THE WORKTEAM RESPONSE?</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61248" y="6589713"/>
            <a:ext cx="682752" cy="271272"/>
          </a:xfrm>
          <a:prstGeom prst="rect">
            <a:avLst/>
          </a:prstGeom>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589713"/>
            <a:ext cx="682625" cy="268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793304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 TEAMS</a:t>
            </a:r>
            <a:endParaRPr lang="en-US" dirty="0"/>
          </a:p>
        </p:txBody>
      </p:sp>
      <p:sp>
        <p:nvSpPr>
          <p:cNvPr id="3" name="Content Placeholder 2"/>
          <p:cNvSpPr>
            <a:spLocks noGrp="1"/>
          </p:cNvSpPr>
          <p:nvPr>
            <p:ph idx="1"/>
          </p:nvPr>
        </p:nvSpPr>
        <p:spPr/>
        <p:txBody>
          <a:bodyPr>
            <a:normAutofit/>
          </a:bodyPr>
          <a:lstStyle/>
          <a:p>
            <a:pPr marL="0" indent="0" algn="ctr">
              <a:buNone/>
            </a:pPr>
            <a:r>
              <a:rPr lang="en-US" sz="2000" dirty="0" smtClean="0"/>
              <a:t>WE HAVE BEGUN THE JOURNEY, STARTED THE DINNER, </a:t>
            </a:r>
          </a:p>
          <a:p>
            <a:pPr marL="0" indent="0" algn="ctr">
              <a:buNone/>
            </a:pPr>
            <a:r>
              <a:rPr lang="en-US" sz="2000" dirty="0" smtClean="0"/>
              <a:t>WHAT DO YOU COMPARE THIS TO?</a:t>
            </a:r>
          </a:p>
          <a:p>
            <a:pPr>
              <a:buFont typeface="Wingdings" panose="05000000000000000000" pitchFamily="2" charset="2"/>
              <a:buChar char="v"/>
            </a:pPr>
            <a:endParaRPr lang="en-US" sz="2000" dirty="0"/>
          </a:p>
          <a:p>
            <a:pPr>
              <a:buFont typeface="Wingdings" panose="05000000000000000000" pitchFamily="2" charset="2"/>
              <a:buChar char="v"/>
            </a:pPr>
            <a:r>
              <a:rPr lang="en-US" sz="2000" dirty="0" smtClean="0"/>
              <a:t>APPETIZER			2pm, FRIDAY, SEPTEMBER 20, 2013</a:t>
            </a:r>
          </a:p>
          <a:p>
            <a:pPr>
              <a:buFont typeface="Wingdings" panose="05000000000000000000" pitchFamily="2" charset="2"/>
              <a:buChar char="v"/>
            </a:pPr>
            <a:endParaRPr lang="en-US" sz="2000" dirty="0"/>
          </a:p>
          <a:p>
            <a:pPr>
              <a:buFont typeface="Wingdings" panose="05000000000000000000" pitchFamily="2" charset="2"/>
              <a:buChar char="v"/>
            </a:pPr>
            <a:r>
              <a:rPr lang="en-US" sz="2000" dirty="0" smtClean="0"/>
              <a:t>SALAD			2pm, FRIDAY, NOVEMBER 22, 2013</a:t>
            </a:r>
          </a:p>
          <a:p>
            <a:pPr>
              <a:buFont typeface="Wingdings" panose="05000000000000000000" pitchFamily="2" charset="2"/>
              <a:buChar char="v"/>
            </a:pPr>
            <a:endParaRPr lang="en-US" sz="2000" dirty="0"/>
          </a:p>
          <a:p>
            <a:pPr>
              <a:buFont typeface="Wingdings" panose="05000000000000000000" pitchFamily="2" charset="2"/>
              <a:buChar char="v"/>
            </a:pPr>
            <a:r>
              <a:rPr lang="en-US" sz="2000" dirty="0" smtClean="0"/>
              <a:t>ENTRÉE			2pm, Friday, February 28, 2013</a:t>
            </a:r>
          </a:p>
          <a:p>
            <a:pPr>
              <a:buFont typeface="Wingdings" panose="05000000000000000000" pitchFamily="2" charset="2"/>
              <a:buChar char="v"/>
            </a:pPr>
            <a:endParaRPr lang="en-US" sz="2000" dirty="0"/>
          </a:p>
          <a:p>
            <a:pPr>
              <a:buFont typeface="Wingdings" panose="05000000000000000000" pitchFamily="2" charset="2"/>
              <a:buChar char="v"/>
            </a:pPr>
            <a:r>
              <a:rPr lang="en-US" sz="2000" dirty="0" smtClean="0"/>
              <a:t>DESSERT			2pm, Friday, April  18, 2013</a:t>
            </a:r>
          </a:p>
          <a:p>
            <a:endParaRPr lang="en-US" sz="2000" dirty="0"/>
          </a:p>
          <a:p>
            <a:endParaRPr lang="en-US" sz="2000"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3129"/>
            <a:ext cx="444500" cy="374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3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15289" y="0"/>
            <a:ext cx="444500" cy="37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31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9" y="6486525"/>
            <a:ext cx="444500" cy="37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31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15289" y="6486525"/>
            <a:ext cx="444500" cy="37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094738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SWOSU FIGHT SONG</a:t>
            </a:r>
            <a:endParaRPr lang="en-US" dirty="0"/>
          </a:p>
        </p:txBody>
      </p:sp>
      <p:sp>
        <p:nvSpPr>
          <p:cNvPr id="3" name="Content Placeholder 2"/>
          <p:cNvSpPr>
            <a:spLocks noGrp="1"/>
          </p:cNvSpPr>
          <p:nvPr>
            <p:ph idx="1"/>
          </p:nvPr>
        </p:nvSpPr>
        <p:spPr/>
        <p:txBody>
          <a:bodyPr/>
          <a:lstStyle/>
          <a:p>
            <a:pPr marL="0" indent="0">
              <a:buNone/>
            </a:pPr>
            <a:r>
              <a:rPr lang="en-US" dirty="0"/>
              <a:t>Stand up and cheer</a:t>
            </a:r>
            <a:br>
              <a:rPr lang="en-US" dirty="0"/>
            </a:br>
            <a:r>
              <a:rPr lang="en-US" dirty="0" err="1"/>
              <a:t>Cheer</a:t>
            </a:r>
            <a:r>
              <a:rPr lang="en-US" dirty="0"/>
              <a:t> loud and long for dear Southwestern</a:t>
            </a:r>
            <a:br>
              <a:rPr lang="en-US" dirty="0"/>
            </a:br>
            <a:r>
              <a:rPr lang="en-US" dirty="0"/>
              <a:t>For today we'll raise</a:t>
            </a:r>
            <a:br>
              <a:rPr lang="en-US" dirty="0"/>
            </a:br>
            <a:r>
              <a:rPr lang="en-US" dirty="0"/>
              <a:t>The White and blue above all others</a:t>
            </a:r>
            <a:br>
              <a:rPr lang="en-US" dirty="0"/>
            </a:br>
            <a:r>
              <a:rPr lang="en-US" dirty="0"/>
              <a:t>Our sturdy band now is playing</a:t>
            </a:r>
            <a:br>
              <a:rPr lang="en-US" dirty="0"/>
            </a:br>
            <a:r>
              <a:rPr lang="en-US" dirty="0"/>
              <a:t>and we are sure to win the fray</a:t>
            </a:r>
            <a:br>
              <a:rPr lang="en-US" dirty="0"/>
            </a:br>
            <a:r>
              <a:rPr lang="en-US" dirty="0"/>
              <a:t>We've got the vim;</a:t>
            </a:r>
            <a:br>
              <a:rPr lang="en-US" dirty="0"/>
            </a:br>
            <a:r>
              <a:rPr lang="en-US" dirty="0"/>
              <a:t>We're here to win;</a:t>
            </a:r>
            <a:br>
              <a:rPr lang="en-US" dirty="0"/>
            </a:br>
            <a:r>
              <a:rPr lang="en-US" dirty="0"/>
              <a:t>For this is old Southwestern's </a:t>
            </a:r>
            <a:r>
              <a:rPr lang="en-US" dirty="0" smtClean="0"/>
              <a:t>day</a:t>
            </a:r>
          </a:p>
          <a:p>
            <a:pPr marL="0" indent="0">
              <a:buNone/>
            </a:pPr>
            <a:endParaRPr lang="en-US" dirty="0"/>
          </a:p>
          <a:p>
            <a:pPr marL="0" indent="0">
              <a:buNone/>
            </a:pPr>
            <a:endParaRPr lang="en-US" dirty="0"/>
          </a:p>
        </p:txBody>
      </p:sp>
      <p:pic>
        <p:nvPicPr>
          <p:cNvPr id="4" name="fight-song.mp3">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4327525" y="3184525"/>
            <a:ext cx="487363" cy="487363"/>
          </a:xfrm>
          <a:prstGeom prst="rect">
            <a:avLst/>
          </a:prstGeom>
        </p:spPr>
      </p:pic>
    </p:spTree>
    <p:extLst>
      <p:ext uri="{BB962C8B-B14F-4D97-AF65-F5344CB8AC3E}">
        <p14:creationId xmlns:p14="http://schemas.microsoft.com/office/powerpoint/2010/main" val="295477206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32496" fill="hold"/>
                                        <p:tgtEl>
                                          <p:spTgt spid="4"/>
                                        </p:tgtEl>
                                      </p:cBhvr>
                                    </p:cmd>
                                  </p:childTnLst>
                                </p:cTn>
                              </p:par>
                            </p:childTnLst>
                          </p:cTn>
                        </p:par>
                      </p:childTnLst>
                    </p:cTn>
                  </p:par>
                </p:childTnLst>
              </p:cTn>
              <p:nextCondLst>
                <p:cond evt="onClick" delay="0">
                  <p:tgtEl>
                    <p:spTgt spid="4"/>
                  </p:tgtEl>
                </p:cond>
              </p:nextCondLst>
            </p:seq>
            <p:audio>
              <p:cMediaNode vol="80000">
                <p:cTn id="7" fill="hold" display="0">
                  <p:stCondLst>
                    <p:cond delay="indefinite"/>
                  </p:stCondLst>
                  <p:endCondLst>
                    <p:cond evt="onStopAudio" delay="0">
                      <p:tgtEl>
                        <p:sldTgt/>
                      </p:tgtEl>
                    </p:cond>
                  </p:endCondLst>
                </p:cTn>
                <p:tgtEl>
                  <p:spTgt spid="4"/>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SWOSU’S FIGHT SONG</a:t>
            </a:r>
            <a:endParaRPr lang="en-US" dirty="0"/>
          </a:p>
        </p:txBody>
      </p:sp>
      <p:sp>
        <p:nvSpPr>
          <p:cNvPr id="3" name="Content Placeholder 2"/>
          <p:cNvSpPr>
            <a:spLocks noGrp="1"/>
          </p:cNvSpPr>
          <p:nvPr>
            <p:ph idx="1"/>
          </p:nvPr>
        </p:nvSpPr>
        <p:spPr/>
        <p:txBody>
          <a:bodyPr>
            <a:normAutofit/>
          </a:bodyPr>
          <a:lstStyle/>
          <a:p>
            <a:pPr marL="0" indent="0">
              <a:buNone/>
            </a:pPr>
            <a:r>
              <a:rPr lang="en-US" dirty="0"/>
              <a:t>Stand up and cheer</a:t>
            </a:r>
            <a:br>
              <a:rPr lang="en-US" dirty="0"/>
            </a:br>
            <a:r>
              <a:rPr lang="en-US" dirty="0" err="1"/>
              <a:t>Cheer</a:t>
            </a:r>
            <a:r>
              <a:rPr lang="en-US" dirty="0"/>
              <a:t> loud and long for dear Southwestern</a:t>
            </a:r>
            <a:br>
              <a:rPr lang="en-US" dirty="0"/>
            </a:br>
            <a:r>
              <a:rPr lang="en-US" dirty="0"/>
              <a:t>For today we'll raise</a:t>
            </a:r>
            <a:br>
              <a:rPr lang="en-US" dirty="0"/>
            </a:br>
            <a:r>
              <a:rPr lang="en-US" dirty="0"/>
              <a:t>The White and blue above all others</a:t>
            </a:r>
            <a:br>
              <a:rPr lang="en-US" dirty="0"/>
            </a:br>
            <a:r>
              <a:rPr lang="en-US" dirty="0"/>
              <a:t>Our sturdy band now is playing</a:t>
            </a:r>
            <a:br>
              <a:rPr lang="en-US" dirty="0"/>
            </a:br>
            <a:r>
              <a:rPr lang="en-US" dirty="0"/>
              <a:t>and we are sure to win the fray</a:t>
            </a:r>
            <a:br>
              <a:rPr lang="en-US" dirty="0"/>
            </a:br>
            <a:r>
              <a:rPr lang="en-US" dirty="0"/>
              <a:t>We've got the vim;</a:t>
            </a:r>
            <a:br>
              <a:rPr lang="en-US" dirty="0"/>
            </a:br>
            <a:r>
              <a:rPr lang="en-US" dirty="0"/>
              <a:t>We're here to win;</a:t>
            </a:r>
            <a:br>
              <a:rPr lang="en-US" dirty="0"/>
            </a:br>
            <a:r>
              <a:rPr lang="en-US" dirty="0"/>
              <a:t>For this is old Southwestern's </a:t>
            </a:r>
            <a:r>
              <a:rPr lang="en-US" dirty="0" smtClean="0"/>
              <a:t>day</a:t>
            </a:r>
          </a:p>
          <a:p>
            <a:pPr marL="0" indent="0">
              <a:buNone/>
            </a:pPr>
            <a:endParaRPr lang="en-US" dirty="0" smtClean="0"/>
          </a:p>
          <a:p>
            <a:endParaRPr lang="en-US" dirty="0"/>
          </a:p>
          <a:p>
            <a:endParaRPr lang="en-US" dirty="0"/>
          </a:p>
        </p:txBody>
      </p:sp>
      <p:pic>
        <p:nvPicPr>
          <p:cNvPr id="4" name="fight-song.mp3">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4327525" y="3184525"/>
            <a:ext cx="487363" cy="487363"/>
          </a:xfrm>
          <a:prstGeom prst="rect">
            <a:avLst/>
          </a:prstGeom>
        </p:spPr>
      </p:pic>
    </p:spTree>
    <p:extLst>
      <p:ext uri="{BB962C8B-B14F-4D97-AF65-F5344CB8AC3E}">
        <p14:creationId xmlns:p14="http://schemas.microsoft.com/office/powerpoint/2010/main" val="72368600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32496" fill="hold"/>
                                        <p:tgtEl>
                                          <p:spTgt spid="4"/>
                                        </p:tgtEl>
                                      </p:cBhvr>
                                    </p:cmd>
                                  </p:childTnLst>
                                </p:cTn>
                              </p:par>
                            </p:childTnLst>
                          </p:cTn>
                        </p:par>
                      </p:childTnLst>
                    </p:cTn>
                  </p:par>
                </p:childTnLst>
              </p:cTn>
              <p:nextCondLst>
                <p:cond evt="onClick" delay="0">
                  <p:tgtEl>
                    <p:spTgt spid="4"/>
                  </p:tgtEl>
                </p:cond>
              </p:nextCondLst>
            </p:seq>
            <p:audio>
              <p:cMediaNode vol="80000">
                <p:cTn id="7" fill="hold" display="0">
                  <p:stCondLst>
                    <p:cond delay="indefinite"/>
                  </p:stCondLst>
                  <p:endCondLst>
                    <p:cond evt="onStopAudio" delay="0">
                      <p:tgtEl>
                        <p:sldTgt/>
                      </p:tgtEl>
                    </p:cond>
                  </p:endCondLst>
                </p:cTn>
                <p:tgtEl>
                  <p:spTgt spid="4"/>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SWOSU STRATEGIC PLANNING WITH OSRHE FY BUDGET REQUEST</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COMPLETE COLLEGE AMERICA &amp; GRADUATION GOALS 			$55 M</a:t>
            </a:r>
          </a:p>
          <a:p>
            <a:pPr marL="0" indent="0">
              <a:buNone/>
            </a:pPr>
            <a:r>
              <a:rPr lang="en-US" dirty="0"/>
              <a:t>	</a:t>
            </a:r>
            <a:r>
              <a:rPr lang="en-US" dirty="0" smtClean="0"/>
              <a:t>A. FINANCIAL AID  4.7 M</a:t>
            </a:r>
          </a:p>
          <a:p>
            <a:pPr marL="0" indent="0">
              <a:buNone/>
            </a:pPr>
            <a:r>
              <a:rPr lang="en-US" dirty="0"/>
              <a:t>	</a:t>
            </a:r>
            <a:r>
              <a:rPr lang="en-US" dirty="0" smtClean="0"/>
              <a:t>B. ADDITIONAL FACULTY   77</a:t>
            </a:r>
          </a:p>
          <a:p>
            <a:pPr marL="0" indent="0">
              <a:buNone/>
            </a:pPr>
            <a:endParaRPr lang="en-US" dirty="0"/>
          </a:p>
          <a:p>
            <a:r>
              <a:rPr lang="en-US" dirty="0" smtClean="0"/>
              <a:t>STUDENT SUPPORT					                 $7.5M</a:t>
            </a:r>
          </a:p>
          <a:p>
            <a:pPr marL="0" indent="0">
              <a:buNone/>
            </a:pPr>
            <a:r>
              <a:rPr lang="en-US" dirty="0"/>
              <a:t>	</a:t>
            </a:r>
            <a:r>
              <a:rPr lang="en-US" dirty="0" smtClean="0"/>
              <a:t>A. FINANCIAL LITERACY</a:t>
            </a:r>
          </a:p>
          <a:p>
            <a:pPr marL="0" indent="0">
              <a:buNone/>
            </a:pPr>
            <a:r>
              <a:rPr lang="en-US" dirty="0"/>
              <a:t>	</a:t>
            </a:r>
            <a:r>
              <a:rPr lang="en-US" dirty="0" smtClean="0"/>
              <a:t>B. ADVISEMENT &amp; COUNSELING</a:t>
            </a:r>
          </a:p>
          <a:p>
            <a:pPr marL="0" indent="0">
              <a:buNone/>
            </a:pPr>
            <a:r>
              <a:rPr lang="en-US" dirty="0"/>
              <a:t>	</a:t>
            </a:r>
            <a:r>
              <a:rPr lang="en-US" dirty="0" smtClean="0"/>
              <a:t>C. VETERANS AFFAIRS</a:t>
            </a:r>
          </a:p>
          <a:p>
            <a:endParaRPr lang="en-US" dirty="0"/>
          </a:p>
          <a:p>
            <a:r>
              <a:rPr lang="en-US" dirty="0" smtClean="0"/>
              <a:t>CONCURRENT ENROLLMENT			                                    $2.5M</a:t>
            </a:r>
          </a:p>
          <a:p>
            <a:endParaRPr lang="en-US" dirty="0" smtClean="0"/>
          </a:p>
          <a:p>
            <a:r>
              <a:rPr lang="en-US" dirty="0" smtClean="0"/>
              <a:t>FINANCIAL AID					                                    $1.3M</a:t>
            </a:r>
            <a:endParaRPr lang="en-US" dirty="0"/>
          </a:p>
          <a:p>
            <a:pPr marL="0" indent="0">
              <a:buNone/>
            </a:pPr>
            <a:r>
              <a:rPr lang="en-US" dirty="0" smtClean="0"/>
              <a:t>	A. OTAG</a:t>
            </a:r>
          </a:p>
          <a:p>
            <a:pPr marL="0" indent="0">
              <a:buNone/>
            </a:pPr>
            <a:r>
              <a:rPr lang="en-US" dirty="0"/>
              <a:t>	</a:t>
            </a:r>
            <a:r>
              <a:rPr lang="en-US" dirty="0" smtClean="0"/>
              <a:t>B. OTEG</a:t>
            </a:r>
          </a:p>
          <a:p>
            <a:endParaRPr lang="en-US" dirty="0" smtClean="0"/>
          </a:p>
          <a:p>
            <a:r>
              <a:rPr lang="en-US" dirty="0" smtClean="0"/>
              <a:t>STEM-SUMMER ACADEMIES		                                                    $ 0.5M</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830" y="6249924"/>
            <a:ext cx="673969" cy="608076"/>
          </a:xfrm>
          <a:prstGeom prst="rect">
            <a:avLst/>
          </a:prstGeom>
        </p:spPr>
      </p:pic>
    </p:spTree>
    <p:extLst>
      <p:ext uri="{BB962C8B-B14F-4D97-AF65-F5344CB8AC3E}">
        <p14:creationId xmlns:p14="http://schemas.microsoft.com/office/powerpoint/2010/main" val="254544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SWOSU STRATEGIC PLANNING WITH RUSO STRATEGIC INITIATIVES</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smtClean="0"/>
              <a:t>1. The Regional University System of OK (RUSO) attracts and retains the level of talent </a:t>
            </a:r>
          </a:p>
          <a:p>
            <a:pPr marL="0" indent="0">
              <a:buNone/>
            </a:pPr>
            <a:r>
              <a:rPr lang="en-US" dirty="0" smtClean="0"/>
              <a:t>	A. At a compensation level competitive peer institution and 	academic discipline.</a:t>
            </a:r>
          </a:p>
          <a:p>
            <a:pPr marL="0" indent="0">
              <a:buNone/>
            </a:pPr>
            <a:r>
              <a:rPr lang="en-US" dirty="0"/>
              <a:t>	</a:t>
            </a:r>
            <a:r>
              <a:rPr lang="en-US" dirty="0" smtClean="0"/>
              <a:t>B. That has proactive selection &amp; recruitment.</a:t>
            </a:r>
          </a:p>
          <a:p>
            <a:pPr marL="0" indent="0">
              <a:buNone/>
            </a:pPr>
            <a:r>
              <a:rPr lang="en-US" dirty="0"/>
              <a:t>	</a:t>
            </a:r>
            <a:r>
              <a:rPr lang="en-US" dirty="0" smtClean="0"/>
              <a:t>C. That maintains a high quality work environment.</a:t>
            </a:r>
          </a:p>
          <a:p>
            <a:pPr marL="0" indent="0">
              <a:buNone/>
            </a:pPr>
            <a:r>
              <a:rPr lang="en-US" dirty="0" smtClean="0"/>
              <a:t>2. RUSO maintains the flexibility &amp; innovation to adapt to rapidly  changing student with</a:t>
            </a:r>
          </a:p>
          <a:p>
            <a:pPr marL="0" indent="0">
              <a:buNone/>
            </a:pPr>
            <a:r>
              <a:rPr lang="en-US" dirty="0"/>
              <a:t>	</a:t>
            </a:r>
            <a:r>
              <a:rPr lang="en-US" dirty="0" smtClean="0"/>
              <a:t>A. Encouragement of incentives, innovations, and adaptability.</a:t>
            </a:r>
          </a:p>
          <a:p>
            <a:pPr marL="0" indent="0">
              <a:buNone/>
            </a:pPr>
            <a:r>
              <a:rPr lang="en-US" dirty="0"/>
              <a:t>	</a:t>
            </a:r>
            <a:r>
              <a:rPr lang="en-US" dirty="0" smtClean="0"/>
              <a:t>B. Adoption of Best Practices.</a:t>
            </a:r>
          </a:p>
          <a:p>
            <a:pPr marL="0" indent="0">
              <a:buNone/>
            </a:pPr>
            <a:r>
              <a:rPr lang="en-US" dirty="0" smtClean="0"/>
              <a:t>3. RUSO is a “Virtual” Center of Excellence for public school districts</a:t>
            </a:r>
          </a:p>
          <a:p>
            <a:pPr marL="0" indent="0">
              <a:buNone/>
            </a:pPr>
            <a:r>
              <a:rPr lang="en-US" dirty="0" smtClean="0"/>
              <a:t>	TBA</a:t>
            </a:r>
          </a:p>
          <a:p>
            <a:pPr marL="0" indent="0">
              <a:buNone/>
            </a:pPr>
            <a:r>
              <a:rPr lang="en-US" dirty="0" smtClean="0"/>
              <a:t>4. RUSO secures and utilizes the financial resources for maximum efficiency and effectiveness </a:t>
            </a:r>
          </a:p>
          <a:p>
            <a:pPr marL="800100" lvl="2" indent="0">
              <a:buNone/>
            </a:pPr>
            <a:r>
              <a:rPr lang="en-US" dirty="0"/>
              <a:t>	</a:t>
            </a:r>
            <a:r>
              <a:rPr lang="en-US" dirty="0" smtClean="0"/>
              <a:t>TBA</a:t>
            </a:r>
            <a:endParaRPr lang="en-US" sz="3200"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47100" y="6359525"/>
            <a:ext cx="596900"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59721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SWOSU VALUES</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a:t>SWOSU confirmed its values with its stakeholders. </a:t>
            </a:r>
          </a:p>
          <a:p>
            <a:pPr lvl="0"/>
            <a:r>
              <a:rPr lang="en-US" dirty="0"/>
              <a:t>We value our standing as a premier Oklahoma institution of higher education that meets the needs of the state and the region by providing accessible, affordable, high-quality associate, bachelors, masters and professional degree programs.</a:t>
            </a:r>
          </a:p>
          <a:p>
            <a:pPr lvl="0"/>
            <a:r>
              <a:rPr lang="en-US" dirty="0"/>
              <a:t>We are committed to high standards for instruction, administrative services, research/scholarly and creative activities and service to the university/ community.</a:t>
            </a:r>
          </a:p>
          <a:p>
            <a:pPr lvl="0"/>
            <a:r>
              <a:rPr lang="en-US" dirty="0"/>
              <a:t>Our faculty, staff, and administration are committed to a safe, healthy, and diverse intellectual, cultural, and social environment for student success.</a:t>
            </a:r>
          </a:p>
          <a:p>
            <a:pPr lvl="0"/>
            <a:r>
              <a:rPr lang="en-US" dirty="0"/>
              <a:t>We are dedicated to the economic stability and growth of our region and cherish our role as a center for arts, culture, and science / technology.</a:t>
            </a:r>
          </a:p>
          <a:p>
            <a:pPr lvl="0"/>
            <a:r>
              <a:rPr lang="en-US" dirty="0"/>
              <a:t>We guide our actions by fairness, honesty and integrity as we meet our obligations through wise use of financial and natural resources entrusted to us.</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44500" cy="374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699500" y="6483350"/>
            <a:ext cx="444500" cy="374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06664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SWOSU VISION</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a:t>As a premier university responding to an ever-changing world, SWOSU will provide an environment for faculty, student and graduate success and public service through:</a:t>
            </a:r>
          </a:p>
          <a:p>
            <a:pPr lvl="0"/>
            <a:r>
              <a:rPr lang="en-US" dirty="0"/>
              <a:t>Innovative and accessible academic programs;</a:t>
            </a:r>
          </a:p>
          <a:p>
            <a:pPr lvl="0"/>
            <a:r>
              <a:rPr lang="en-US" dirty="0"/>
              <a:t>Student activities and opportunities;</a:t>
            </a:r>
          </a:p>
          <a:p>
            <a:pPr lvl="0"/>
            <a:r>
              <a:rPr lang="en-US" dirty="0"/>
              <a:t>Cultural inclusion and diversity;</a:t>
            </a:r>
          </a:p>
          <a:p>
            <a:pPr lvl="0"/>
            <a:r>
              <a:rPr lang="en-US" dirty="0"/>
              <a:t>Expanded International programs, opportunities for international students, and promoting global awareness;</a:t>
            </a:r>
          </a:p>
          <a:p>
            <a:pPr lvl="0"/>
            <a:r>
              <a:rPr lang="en-US" dirty="0"/>
              <a:t>Community and private sector partnerships that mutually benefit students, faculty and staff and the community.</a:t>
            </a:r>
          </a:p>
          <a:p>
            <a:pPr marL="0" indent="0">
              <a:buNone/>
            </a:pPr>
            <a:endParaRPr lang="en-US" dirty="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834" y="0"/>
            <a:ext cx="444500" cy="374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699500" y="6483350"/>
            <a:ext cx="444500" cy="374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72356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SWOSU VISION  cont.</a:t>
            </a: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a:t>Student/faculty research / scholarly and creative activities that expand bodies of knowledge and enhance quality of life;</a:t>
            </a:r>
          </a:p>
          <a:p>
            <a:pPr lvl="0"/>
            <a:r>
              <a:rPr lang="en-US" dirty="0"/>
              <a:t>Activities and investments that promote ethical, intellectual, professional, and personal growth; </a:t>
            </a:r>
          </a:p>
          <a:p>
            <a:pPr lvl="0"/>
            <a:r>
              <a:rPr lang="en-US" dirty="0"/>
              <a:t>Promotion of university and community health and wellness.</a:t>
            </a:r>
          </a:p>
          <a:p>
            <a:pPr lvl="0"/>
            <a:r>
              <a:rPr lang="en-US" dirty="0"/>
              <a:t>Commitment to advancing and maintaining technologies that optimizes university operations and classroom and distance student learning.</a:t>
            </a:r>
          </a:p>
          <a:p>
            <a:pPr lvl="0"/>
            <a:r>
              <a:rPr lang="en-US" dirty="0"/>
              <a:t>Management of our financial resources and establishment of new avenues to support and preserve quality programs.</a:t>
            </a:r>
          </a:p>
          <a:p>
            <a:pPr lvl="0"/>
            <a:r>
              <a:rPr lang="en-US" dirty="0"/>
              <a:t>Expansion of alumni relations, recognition, partnerships and support.</a:t>
            </a:r>
          </a:p>
          <a:p>
            <a:pPr marL="0" indent="0">
              <a:buNone/>
            </a:pPr>
            <a:endParaRPr lang="en-US" dirty="0"/>
          </a:p>
        </p:txBody>
      </p:sp>
    </p:spTree>
    <p:extLst>
      <p:ext uri="{BB962C8B-B14F-4D97-AF65-F5344CB8AC3E}">
        <p14:creationId xmlns:p14="http://schemas.microsoft.com/office/powerpoint/2010/main" val="3563289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SWOSU MISSION</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a:t>The mission of Southwestern Oklahoma State University, a member of the Regional University System of Oklahoma, is to provide education, research, scholarly and creative activities, and service in an intellectually stimulating and nurturing learning environment. The University is a vital contributor to the educational, economic, and cultural life of Oklahoma and the region, and provides traditionally strong programs of study leading to a variety of degrees, from associate to doctoral degrees.  SWOSU’s many areas of study, nationally accredited programs, general education curriculum, service and experiential learning activities, as well as participation in student activities and organizations provide students with opportunities to obtain skills, knowledge, and cultural appreciation that promote achievement by students and alumni.</a:t>
            </a:r>
            <a:endParaRPr lang="en-US" b="1" dirty="0"/>
          </a:p>
          <a:p>
            <a:endParaRPr lang="en-US" dirty="0"/>
          </a:p>
          <a:p>
            <a:endParaRPr lang="en-US" dirty="0"/>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44500" cy="374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696425" y="0"/>
            <a:ext cx="444500" cy="374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1"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483350"/>
            <a:ext cx="444500" cy="374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3"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707788" y="6483350"/>
            <a:ext cx="444500" cy="374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474252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i="1" dirty="0" smtClean="0"/>
              <a:t/>
            </a:r>
            <a:br>
              <a:rPr lang="en-US" sz="2400" i="1" dirty="0" smtClean="0"/>
            </a:br>
            <a:r>
              <a:rPr lang="en-US" sz="2400" i="1" dirty="0"/>
              <a:t/>
            </a:r>
            <a:br>
              <a:rPr lang="en-US" sz="2400" i="1" dirty="0"/>
            </a:br>
            <a:r>
              <a:rPr lang="en-US" sz="3100" i="1" cap="all" dirty="0" smtClean="0"/>
              <a:t>Strategic </a:t>
            </a:r>
            <a:br>
              <a:rPr lang="en-US" sz="3100" i="1" cap="all" dirty="0" smtClean="0"/>
            </a:br>
            <a:r>
              <a:rPr lang="en-US" sz="3100" i="1" cap="all" dirty="0" smtClean="0"/>
              <a:t>Goal ONE: </a:t>
            </a:r>
            <a:r>
              <a:rPr lang="en-US" sz="2400" cap="all" dirty="0"/>
              <a:t/>
            </a:r>
            <a:br>
              <a:rPr lang="en-US" sz="2400" cap="all" dirty="0"/>
            </a:br>
            <a:endParaRPr lang="en-US" sz="2400" cap="all"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a:t>1.  Improve and upgrade residence life facilities on an annual basis</a:t>
            </a:r>
            <a:r>
              <a:rPr lang="en-US" dirty="0" smtClean="0"/>
              <a:t>.</a:t>
            </a:r>
          </a:p>
          <a:p>
            <a:endParaRPr lang="en-US" dirty="0"/>
          </a:p>
          <a:p>
            <a:pPr marL="0" indent="0">
              <a:buNone/>
            </a:pPr>
            <a:r>
              <a:rPr lang="en-US" dirty="0"/>
              <a:t>2.  Implement early alert system for students in academic trouble</a:t>
            </a:r>
          </a:p>
          <a:p>
            <a:pPr lvl="1">
              <a:buFont typeface="Wingdings" panose="05000000000000000000" pitchFamily="2" charset="2"/>
              <a:buChar char="v"/>
            </a:pPr>
            <a:r>
              <a:rPr lang="en-US" dirty="0"/>
              <a:t>Require a mandatory graduation check by department after 60 hours of academic credit to keep students on track and give them a clear view of requirements needed to complete a bachelor's degree.  (NCAA requirements for student-athletes can serve as a model.)</a:t>
            </a:r>
          </a:p>
          <a:p>
            <a:pPr lvl="1">
              <a:buFont typeface="Wingdings" panose="05000000000000000000" pitchFamily="2" charset="2"/>
              <a:buChar char="v"/>
            </a:pPr>
            <a:r>
              <a:rPr lang="en-US" dirty="0"/>
              <a:t>Create and support parental involvement through parent groups, newsletters, hotlines, etc</a:t>
            </a:r>
            <a:r>
              <a:rPr lang="en-US" dirty="0" smtClean="0"/>
              <a:t>.</a:t>
            </a:r>
          </a:p>
          <a:p>
            <a:pPr marL="457200" lvl="1" indent="0">
              <a:buNone/>
            </a:pPr>
            <a:endParaRPr lang="en-US" dirty="0"/>
          </a:p>
          <a:p>
            <a:pPr marL="0" indent="0">
              <a:buNone/>
            </a:pPr>
            <a:r>
              <a:rPr lang="en-US" dirty="0"/>
              <a:t>3.  Support interaction between faculty and students</a:t>
            </a:r>
          </a:p>
          <a:p>
            <a:pPr lvl="1">
              <a:buFont typeface="Wingdings" panose="05000000000000000000" pitchFamily="2" charset="2"/>
              <a:buChar char="v"/>
            </a:pPr>
            <a:r>
              <a:rPr lang="en-US" dirty="0"/>
              <a:t>Increase communication to advisors by campus-wide e-mail messages pertaining to advisement</a:t>
            </a:r>
          </a:p>
          <a:p>
            <a:pPr lvl="1">
              <a:buFont typeface="Wingdings" panose="05000000000000000000" pitchFamily="2" charset="2"/>
              <a:buChar char="v"/>
            </a:pPr>
            <a:r>
              <a:rPr lang="en-US" dirty="0"/>
              <a:t>Provide information, opportunities, and funding to faculty for the purpose of making faculty-student interaction more productive.  </a:t>
            </a:r>
          </a:p>
          <a:p>
            <a:pPr lvl="1">
              <a:buFont typeface="Wingdings" panose="05000000000000000000" pitchFamily="2" charset="2"/>
              <a:buChar char="v"/>
            </a:pPr>
            <a:r>
              <a:rPr lang="en-US" dirty="0"/>
              <a:t>Require all students to have face-to-face meetings with their advisor once per semester.</a:t>
            </a:r>
          </a:p>
          <a:p>
            <a:pPr marL="0" indent="0">
              <a:buNone/>
            </a:pPr>
            <a:endParaRPr lang="en-US" dirty="0"/>
          </a:p>
        </p:txBody>
      </p:sp>
      <p:sp>
        <p:nvSpPr>
          <p:cNvPr id="4" name="Text Placeholder 3"/>
          <p:cNvSpPr>
            <a:spLocks noGrp="1"/>
          </p:cNvSpPr>
          <p:nvPr>
            <p:ph type="body" sz="half" idx="2"/>
          </p:nvPr>
        </p:nvSpPr>
        <p:spPr/>
        <p:txBody>
          <a:bodyPr/>
          <a:lstStyle/>
          <a:p>
            <a:r>
              <a:rPr lang="en-US" sz="3200" b="1" dirty="0"/>
              <a:t>Focus on </a:t>
            </a:r>
            <a:endParaRPr lang="en-US" sz="3200" b="1" dirty="0" smtClean="0"/>
          </a:p>
          <a:p>
            <a:r>
              <a:rPr lang="en-US" sz="3200" b="1" dirty="0" smtClean="0"/>
              <a:t>Student </a:t>
            </a:r>
            <a:r>
              <a:rPr lang="en-US" sz="3200" b="1" dirty="0"/>
              <a:t>Success </a:t>
            </a:r>
            <a:endParaRPr lang="en-US" sz="3200" b="1" dirty="0" smtClean="0"/>
          </a:p>
          <a:p>
            <a:r>
              <a:rPr lang="en-US" sz="3200" b="1" dirty="0" smtClean="0"/>
              <a:t>to </a:t>
            </a:r>
            <a:r>
              <a:rPr lang="en-US" sz="3200" b="1" dirty="0"/>
              <a:t>help students </a:t>
            </a:r>
            <a:endParaRPr lang="en-US" sz="3200" b="1" dirty="0" smtClean="0"/>
          </a:p>
          <a:p>
            <a:r>
              <a:rPr lang="en-US" sz="3200" b="1" dirty="0" smtClean="0"/>
              <a:t>discover </a:t>
            </a:r>
            <a:r>
              <a:rPr lang="en-US" sz="3200" b="1" dirty="0"/>
              <a:t>and achieve </a:t>
            </a:r>
            <a:endParaRPr lang="en-US" sz="3200" b="1" dirty="0" smtClean="0"/>
          </a:p>
          <a:p>
            <a:r>
              <a:rPr lang="en-US" sz="3200" b="1" dirty="0" smtClean="0"/>
              <a:t>their </a:t>
            </a:r>
            <a:r>
              <a:rPr lang="en-US" sz="3200" b="1" dirty="0"/>
              <a:t>educational </a:t>
            </a:r>
            <a:r>
              <a:rPr lang="en-US" sz="3200" b="1" dirty="0" smtClean="0"/>
              <a:t>and</a:t>
            </a:r>
          </a:p>
          <a:p>
            <a:r>
              <a:rPr lang="en-US" sz="3200" b="1" dirty="0" smtClean="0"/>
              <a:t> </a:t>
            </a:r>
            <a:r>
              <a:rPr lang="en-US" sz="3200" b="1" dirty="0"/>
              <a:t>life goals.</a:t>
            </a:r>
            <a:endParaRPr lang="en-US" sz="3200" dirty="0"/>
          </a:p>
          <a:p>
            <a:endParaRPr lang="en-US" dirty="0"/>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99500" y="6486525"/>
            <a:ext cx="444500" cy="37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11" y="6486525"/>
            <a:ext cx="444500" cy="37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96304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316</TotalTime>
  <Words>1272</Words>
  <Application>Microsoft Office PowerPoint</Application>
  <PresentationFormat>On-screen Show (4:3)</PresentationFormat>
  <Paragraphs>167</Paragraphs>
  <Slides>19</Slides>
  <Notes>1</Notes>
  <HiddenSlides>0</HiddenSlides>
  <MMClips>2</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Southwestern Oklahoma State University</vt:lpstr>
      <vt:lpstr>SWOSU’S FIGHT SONG</vt:lpstr>
      <vt:lpstr>SWOSU STRATEGIC PLANNING WITH OSRHE FY BUDGET REQUEST</vt:lpstr>
      <vt:lpstr>SWOSU STRATEGIC PLANNING WITH RUSO STRATEGIC INITIATIVES</vt:lpstr>
      <vt:lpstr>SWOSU VALUES</vt:lpstr>
      <vt:lpstr>SWOSU VISION</vt:lpstr>
      <vt:lpstr>SWOSU VISION  cont.</vt:lpstr>
      <vt:lpstr>SWOSU MISSION</vt:lpstr>
      <vt:lpstr>  Strategic  Goal ONE:  </vt:lpstr>
      <vt:lpstr>   Strategic  Goal Two:  </vt:lpstr>
      <vt:lpstr>Strategic  Goal Three:  </vt:lpstr>
      <vt:lpstr>Strategic  Goal Four:  </vt:lpstr>
      <vt:lpstr>Strategic Goal Five: </vt:lpstr>
      <vt:lpstr>GOAL FIVE: CONTINUED</vt:lpstr>
      <vt:lpstr>Strategic  Goal Six: </vt:lpstr>
      <vt:lpstr>SWOSU WORKING GROUPS</vt:lpstr>
      <vt:lpstr>SWOSU WORKING GROUPS-CONT.</vt:lpstr>
      <vt:lpstr>WORKING TEAMS</vt:lpstr>
      <vt:lpstr>SWOSU FIGHT SONG</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Foust, Cindy</dc:creator>
  <cp:lastModifiedBy>Foust, Cindy</cp:lastModifiedBy>
  <cp:revision>25</cp:revision>
  <dcterms:created xsi:type="dcterms:W3CDTF">2013-09-19T14:42:59Z</dcterms:created>
  <dcterms:modified xsi:type="dcterms:W3CDTF">2013-09-30T14:59:12Z</dcterms:modified>
</cp:coreProperties>
</file>